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42803763"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22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A916DF-AF9E-4BB0-B217-DBF5BDEBEE57}" v="26" dt="2020-06-25T17:15:32.679"/>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3" autoAdjust="0"/>
    <p:restoredTop sz="94660"/>
  </p:normalViewPr>
  <p:slideViewPr>
    <p:cSldViewPr snapToGrid="0">
      <p:cViewPr>
        <p:scale>
          <a:sx n="33" d="100"/>
          <a:sy n="33" d="100"/>
        </p:scale>
        <p:origin x="-132" y="-906"/>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pt-BR" dirty="0">
                <a:latin typeface="Arial" panose="020B0604020202020204" pitchFamily="34" charset="0"/>
                <a:cs typeface="Arial" panose="020B0604020202020204" pitchFamily="34" charset="0"/>
              </a:rPr>
              <a:t>Chart 2. Newborn Exposed Data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t-BR"/>
        </a:p>
      </c:txPr>
    </c:title>
    <c:autoTitleDeleted val="0"/>
    <c:plotArea>
      <c:layout/>
      <c:barChart>
        <c:barDir val="col"/>
        <c:grouping val="clustered"/>
        <c:varyColors val="0"/>
        <c:ser>
          <c:idx val="0"/>
          <c:order val="0"/>
          <c:tx>
            <c:strRef>
              <c:f>Planilha1!$B$1</c:f>
              <c:strCache>
                <c:ptCount val="1"/>
                <c:pt idx="0">
                  <c:v>Anemia</c:v>
                </c:pt>
              </c:strCache>
            </c:strRef>
          </c:tx>
          <c:spPr>
            <a:solidFill>
              <a:schemeClr val="accent1"/>
            </a:solidFill>
            <a:ln>
              <a:noFill/>
            </a:ln>
            <a:effectLst/>
          </c:spPr>
          <c:invertIfNegative val="0"/>
          <c:cat>
            <c:strRef>
              <c:f>Planilha1!$A$2:$A$3</c:f>
              <c:strCache>
                <c:ptCount val="2"/>
                <c:pt idx="0">
                  <c:v>Had the ART scheme changed</c:v>
                </c:pt>
                <c:pt idx="1">
                  <c:v>Exposed during the whole pregnancy</c:v>
                </c:pt>
              </c:strCache>
            </c:strRef>
          </c:cat>
          <c:val>
            <c:numRef>
              <c:f>Planilha1!$B$2:$B$3</c:f>
              <c:numCache>
                <c:formatCode>General</c:formatCode>
                <c:ptCount val="2"/>
                <c:pt idx="0">
                  <c:v>28.3</c:v>
                </c:pt>
                <c:pt idx="1">
                  <c:v>12.5</c:v>
                </c:pt>
              </c:numCache>
            </c:numRef>
          </c:val>
          <c:extLst>
            <c:ext xmlns:c16="http://schemas.microsoft.com/office/drawing/2014/chart" uri="{C3380CC4-5D6E-409C-BE32-E72D297353CC}">
              <c16:uniqueId val="{00000000-D134-4CF8-AE4B-54B4CD7406EB}"/>
            </c:ext>
          </c:extLst>
        </c:ser>
        <c:ser>
          <c:idx val="1"/>
          <c:order val="1"/>
          <c:tx>
            <c:strRef>
              <c:f>Planilha1!$C$1</c:f>
              <c:strCache>
                <c:ptCount val="1"/>
                <c:pt idx="0">
                  <c:v>Trombocytopenia</c:v>
                </c:pt>
              </c:strCache>
            </c:strRef>
          </c:tx>
          <c:spPr>
            <a:solidFill>
              <a:schemeClr val="accent2"/>
            </a:solidFill>
            <a:ln>
              <a:noFill/>
            </a:ln>
            <a:effectLst/>
          </c:spPr>
          <c:invertIfNegative val="0"/>
          <c:cat>
            <c:strRef>
              <c:f>Planilha1!$A$2:$A$3</c:f>
              <c:strCache>
                <c:ptCount val="2"/>
                <c:pt idx="0">
                  <c:v>Had the ART scheme changed</c:v>
                </c:pt>
                <c:pt idx="1">
                  <c:v>Exposed during the whole pregnancy</c:v>
                </c:pt>
              </c:strCache>
            </c:strRef>
          </c:cat>
          <c:val>
            <c:numRef>
              <c:f>Planilha1!$C$2:$C$3</c:f>
              <c:numCache>
                <c:formatCode>General</c:formatCode>
                <c:ptCount val="2"/>
                <c:pt idx="0">
                  <c:v>3.3</c:v>
                </c:pt>
                <c:pt idx="1">
                  <c:v>8.9</c:v>
                </c:pt>
              </c:numCache>
            </c:numRef>
          </c:val>
          <c:extLst>
            <c:ext xmlns:c16="http://schemas.microsoft.com/office/drawing/2014/chart" uri="{C3380CC4-5D6E-409C-BE32-E72D297353CC}">
              <c16:uniqueId val="{00000001-D134-4CF8-AE4B-54B4CD7406EB}"/>
            </c:ext>
          </c:extLst>
        </c:ser>
        <c:ser>
          <c:idx val="2"/>
          <c:order val="2"/>
          <c:tx>
            <c:strRef>
              <c:f>Planilha1!$D$1</c:f>
              <c:strCache>
                <c:ptCount val="1"/>
                <c:pt idx="0">
                  <c:v>Hepatic Disorders</c:v>
                </c:pt>
              </c:strCache>
            </c:strRef>
          </c:tx>
          <c:spPr>
            <a:solidFill>
              <a:schemeClr val="accent3"/>
            </a:solidFill>
            <a:ln>
              <a:noFill/>
            </a:ln>
            <a:effectLst/>
          </c:spPr>
          <c:invertIfNegative val="0"/>
          <c:cat>
            <c:strRef>
              <c:f>Planilha1!$A$2:$A$3</c:f>
              <c:strCache>
                <c:ptCount val="2"/>
                <c:pt idx="0">
                  <c:v>Had the ART scheme changed</c:v>
                </c:pt>
                <c:pt idx="1">
                  <c:v>Exposed during the whole pregnancy</c:v>
                </c:pt>
              </c:strCache>
            </c:strRef>
          </c:cat>
          <c:val>
            <c:numRef>
              <c:f>Planilha1!$D$2:$D$3</c:f>
              <c:numCache>
                <c:formatCode>General</c:formatCode>
                <c:ptCount val="2"/>
                <c:pt idx="0">
                  <c:v>18.3</c:v>
                </c:pt>
                <c:pt idx="1">
                  <c:v>16.100000000000001</c:v>
                </c:pt>
              </c:numCache>
            </c:numRef>
          </c:val>
          <c:extLst>
            <c:ext xmlns:c16="http://schemas.microsoft.com/office/drawing/2014/chart" uri="{C3380CC4-5D6E-409C-BE32-E72D297353CC}">
              <c16:uniqueId val="{00000002-D134-4CF8-AE4B-54B4CD7406EB}"/>
            </c:ext>
          </c:extLst>
        </c:ser>
        <c:ser>
          <c:idx val="3"/>
          <c:order val="3"/>
          <c:tx>
            <c:strRef>
              <c:f>Planilha1!$E$1</c:f>
              <c:strCache>
                <c:ptCount val="1"/>
                <c:pt idx="0">
                  <c:v>Prematurity Rate</c:v>
                </c:pt>
              </c:strCache>
            </c:strRef>
          </c:tx>
          <c:spPr>
            <a:solidFill>
              <a:schemeClr val="accent4"/>
            </a:solidFill>
            <a:ln>
              <a:noFill/>
            </a:ln>
            <a:effectLst/>
          </c:spPr>
          <c:invertIfNegative val="0"/>
          <c:cat>
            <c:strRef>
              <c:f>Planilha1!$A$2:$A$3</c:f>
              <c:strCache>
                <c:ptCount val="2"/>
                <c:pt idx="0">
                  <c:v>Had the ART scheme changed</c:v>
                </c:pt>
                <c:pt idx="1">
                  <c:v>Exposed during the whole pregnancy</c:v>
                </c:pt>
              </c:strCache>
            </c:strRef>
          </c:cat>
          <c:val>
            <c:numRef>
              <c:f>Planilha1!$E$2:$E$3</c:f>
              <c:numCache>
                <c:formatCode>General</c:formatCode>
                <c:ptCount val="2"/>
                <c:pt idx="0">
                  <c:v>34</c:v>
                </c:pt>
                <c:pt idx="1">
                  <c:v>26</c:v>
                </c:pt>
              </c:numCache>
            </c:numRef>
          </c:val>
          <c:extLst>
            <c:ext xmlns:c16="http://schemas.microsoft.com/office/drawing/2014/chart" uri="{C3380CC4-5D6E-409C-BE32-E72D297353CC}">
              <c16:uniqueId val="{00000003-D134-4CF8-AE4B-54B4CD7406EB}"/>
            </c:ext>
          </c:extLst>
        </c:ser>
        <c:ser>
          <c:idx val="4"/>
          <c:order val="4"/>
          <c:tx>
            <c:strRef>
              <c:f>Planilha1!$F$1</c:f>
              <c:strCache>
                <c:ptCount val="1"/>
                <c:pt idx="0">
                  <c:v>Low Birth Weight</c:v>
                </c:pt>
              </c:strCache>
            </c:strRef>
          </c:tx>
          <c:spPr>
            <a:solidFill>
              <a:schemeClr val="accent5"/>
            </a:solidFill>
            <a:ln>
              <a:noFill/>
            </a:ln>
            <a:effectLst/>
          </c:spPr>
          <c:invertIfNegative val="0"/>
          <c:cat>
            <c:strRef>
              <c:f>Planilha1!$A$2:$A$3</c:f>
              <c:strCache>
                <c:ptCount val="2"/>
                <c:pt idx="0">
                  <c:v>Had the ART scheme changed</c:v>
                </c:pt>
                <c:pt idx="1">
                  <c:v>Exposed during the whole pregnancy</c:v>
                </c:pt>
              </c:strCache>
            </c:strRef>
          </c:cat>
          <c:val>
            <c:numRef>
              <c:f>Planilha1!$F$2:$F$3</c:f>
              <c:numCache>
                <c:formatCode>General</c:formatCode>
                <c:ptCount val="2"/>
                <c:pt idx="0">
                  <c:v>34</c:v>
                </c:pt>
                <c:pt idx="1">
                  <c:v>26</c:v>
                </c:pt>
              </c:numCache>
            </c:numRef>
          </c:val>
          <c:extLst>
            <c:ext xmlns:c16="http://schemas.microsoft.com/office/drawing/2014/chart" uri="{C3380CC4-5D6E-409C-BE32-E72D297353CC}">
              <c16:uniqueId val="{00000004-D134-4CF8-AE4B-54B4CD7406EB}"/>
            </c:ext>
          </c:extLst>
        </c:ser>
        <c:ser>
          <c:idx val="5"/>
          <c:order val="5"/>
          <c:tx>
            <c:strRef>
              <c:f>Planilha1!$G$1</c:f>
              <c:strCache>
                <c:ptCount val="1"/>
                <c:pt idx="0">
                  <c:v>Neonatal Infection</c:v>
                </c:pt>
              </c:strCache>
            </c:strRef>
          </c:tx>
          <c:spPr>
            <a:solidFill>
              <a:schemeClr val="accent6"/>
            </a:solidFill>
            <a:ln>
              <a:noFill/>
            </a:ln>
            <a:effectLst/>
          </c:spPr>
          <c:invertIfNegative val="0"/>
          <c:cat>
            <c:strRef>
              <c:f>Planilha1!$A$2:$A$3</c:f>
              <c:strCache>
                <c:ptCount val="2"/>
                <c:pt idx="0">
                  <c:v>Had the ART scheme changed</c:v>
                </c:pt>
                <c:pt idx="1">
                  <c:v>Exposed during the whole pregnancy</c:v>
                </c:pt>
              </c:strCache>
            </c:strRef>
          </c:cat>
          <c:val>
            <c:numRef>
              <c:f>Planilha1!$G$2:$G$3</c:f>
              <c:numCache>
                <c:formatCode>General</c:formatCode>
                <c:ptCount val="2"/>
                <c:pt idx="0">
                  <c:v>1.67</c:v>
                </c:pt>
                <c:pt idx="1">
                  <c:v>1.7</c:v>
                </c:pt>
              </c:numCache>
            </c:numRef>
          </c:val>
          <c:extLst>
            <c:ext xmlns:c16="http://schemas.microsoft.com/office/drawing/2014/chart" uri="{C3380CC4-5D6E-409C-BE32-E72D297353CC}">
              <c16:uniqueId val="{00000005-D134-4CF8-AE4B-54B4CD7406EB}"/>
            </c:ext>
          </c:extLst>
        </c:ser>
        <c:dLbls>
          <c:showLegendKey val="0"/>
          <c:showVal val="0"/>
          <c:showCatName val="0"/>
          <c:showSerName val="0"/>
          <c:showPercent val="0"/>
          <c:showBubbleSize val="0"/>
        </c:dLbls>
        <c:gapWidth val="219"/>
        <c:overlap val="-27"/>
        <c:axId val="378985208"/>
        <c:axId val="378982328"/>
      </c:barChart>
      <c:catAx>
        <c:axId val="378985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378982328"/>
        <c:crosses val="autoZero"/>
        <c:auto val="1"/>
        <c:lblAlgn val="ctr"/>
        <c:lblOffset val="100"/>
        <c:noMultiLvlLbl val="0"/>
      </c:catAx>
      <c:valAx>
        <c:axId val="378982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378985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pt-BR" dirty="0"/>
              <a:t>Chart 1. Pregnant Women Exposed Data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t-BR"/>
        </a:p>
      </c:txPr>
    </c:title>
    <c:autoTitleDeleted val="0"/>
    <c:plotArea>
      <c:layout/>
      <c:barChart>
        <c:barDir val="col"/>
        <c:grouping val="clustered"/>
        <c:varyColors val="0"/>
        <c:ser>
          <c:idx val="0"/>
          <c:order val="0"/>
          <c:tx>
            <c:strRef>
              <c:f>Planilha1!$B$1</c:f>
              <c:strCache>
                <c:ptCount val="1"/>
                <c:pt idx="0">
                  <c:v>Anemia</c:v>
                </c:pt>
              </c:strCache>
            </c:strRef>
          </c:tx>
          <c:spPr>
            <a:solidFill>
              <a:schemeClr val="accent1"/>
            </a:solidFill>
            <a:ln>
              <a:noFill/>
            </a:ln>
            <a:effectLst/>
          </c:spPr>
          <c:invertIfNegative val="0"/>
          <c:cat>
            <c:strRef>
              <c:f>Planilha1!$A$2:$A$3</c:f>
              <c:strCache>
                <c:ptCount val="2"/>
                <c:pt idx="0">
                  <c:v>Had the ART scheme changed</c:v>
                </c:pt>
                <c:pt idx="1">
                  <c:v>Exposed during the whole pregnancy</c:v>
                </c:pt>
              </c:strCache>
            </c:strRef>
          </c:cat>
          <c:val>
            <c:numRef>
              <c:f>Planilha1!$B$2:$B$3</c:f>
              <c:numCache>
                <c:formatCode>General</c:formatCode>
                <c:ptCount val="2"/>
                <c:pt idx="0">
                  <c:v>36.700000000000003</c:v>
                </c:pt>
                <c:pt idx="1">
                  <c:v>33.9</c:v>
                </c:pt>
              </c:numCache>
            </c:numRef>
          </c:val>
          <c:extLst>
            <c:ext xmlns:c16="http://schemas.microsoft.com/office/drawing/2014/chart" uri="{C3380CC4-5D6E-409C-BE32-E72D297353CC}">
              <c16:uniqueId val="{00000000-99CB-4A64-9342-4377E6B3C2EF}"/>
            </c:ext>
          </c:extLst>
        </c:ser>
        <c:ser>
          <c:idx val="1"/>
          <c:order val="1"/>
          <c:tx>
            <c:strRef>
              <c:f>Planilha1!$C$1</c:f>
              <c:strCache>
                <c:ptCount val="1"/>
                <c:pt idx="0">
                  <c:v>Trombocytopenia</c:v>
                </c:pt>
              </c:strCache>
            </c:strRef>
          </c:tx>
          <c:spPr>
            <a:solidFill>
              <a:schemeClr val="accent2"/>
            </a:solidFill>
            <a:ln>
              <a:noFill/>
            </a:ln>
            <a:effectLst/>
          </c:spPr>
          <c:invertIfNegative val="0"/>
          <c:cat>
            <c:strRef>
              <c:f>Planilha1!$A$2:$A$3</c:f>
              <c:strCache>
                <c:ptCount val="2"/>
                <c:pt idx="0">
                  <c:v>Had the ART scheme changed</c:v>
                </c:pt>
                <c:pt idx="1">
                  <c:v>Exposed during the whole pregnancy</c:v>
                </c:pt>
              </c:strCache>
            </c:strRef>
          </c:cat>
          <c:val>
            <c:numRef>
              <c:f>Planilha1!$C$2:$C$3</c:f>
              <c:numCache>
                <c:formatCode>General</c:formatCode>
                <c:ptCount val="2"/>
                <c:pt idx="0">
                  <c:v>10</c:v>
                </c:pt>
                <c:pt idx="1">
                  <c:v>7.1</c:v>
                </c:pt>
              </c:numCache>
            </c:numRef>
          </c:val>
          <c:extLst>
            <c:ext xmlns:c16="http://schemas.microsoft.com/office/drawing/2014/chart" uri="{C3380CC4-5D6E-409C-BE32-E72D297353CC}">
              <c16:uniqueId val="{00000001-99CB-4A64-9342-4377E6B3C2EF}"/>
            </c:ext>
          </c:extLst>
        </c:ser>
        <c:ser>
          <c:idx val="2"/>
          <c:order val="2"/>
          <c:tx>
            <c:strRef>
              <c:f>Planilha1!$D$1</c:f>
              <c:strCache>
                <c:ptCount val="1"/>
                <c:pt idx="0">
                  <c:v>Hyperglycemia</c:v>
                </c:pt>
              </c:strCache>
            </c:strRef>
          </c:tx>
          <c:spPr>
            <a:solidFill>
              <a:schemeClr val="accent3"/>
            </a:solidFill>
            <a:ln>
              <a:noFill/>
            </a:ln>
            <a:effectLst/>
          </c:spPr>
          <c:invertIfNegative val="0"/>
          <c:cat>
            <c:strRef>
              <c:f>Planilha1!$A$2:$A$3</c:f>
              <c:strCache>
                <c:ptCount val="2"/>
                <c:pt idx="0">
                  <c:v>Had the ART scheme changed</c:v>
                </c:pt>
                <c:pt idx="1">
                  <c:v>Exposed during the whole pregnancy</c:v>
                </c:pt>
              </c:strCache>
            </c:strRef>
          </c:cat>
          <c:val>
            <c:numRef>
              <c:f>Planilha1!$D$2:$D$3</c:f>
              <c:numCache>
                <c:formatCode>General</c:formatCode>
                <c:ptCount val="2"/>
                <c:pt idx="0">
                  <c:v>33.299999999999997</c:v>
                </c:pt>
                <c:pt idx="1">
                  <c:v>10.7</c:v>
                </c:pt>
              </c:numCache>
            </c:numRef>
          </c:val>
          <c:extLst>
            <c:ext xmlns:c16="http://schemas.microsoft.com/office/drawing/2014/chart" uri="{C3380CC4-5D6E-409C-BE32-E72D297353CC}">
              <c16:uniqueId val="{00000002-99CB-4A64-9342-4377E6B3C2EF}"/>
            </c:ext>
          </c:extLst>
        </c:ser>
        <c:ser>
          <c:idx val="3"/>
          <c:order val="3"/>
          <c:tx>
            <c:strRef>
              <c:f>Planilha1!$E$1</c:f>
              <c:strCache>
                <c:ptCount val="1"/>
                <c:pt idx="0">
                  <c:v>Dyslipidemia</c:v>
                </c:pt>
              </c:strCache>
            </c:strRef>
          </c:tx>
          <c:spPr>
            <a:solidFill>
              <a:schemeClr val="accent4"/>
            </a:solidFill>
            <a:ln>
              <a:noFill/>
            </a:ln>
            <a:effectLst/>
          </c:spPr>
          <c:invertIfNegative val="0"/>
          <c:cat>
            <c:strRef>
              <c:f>Planilha1!$A$2:$A$3</c:f>
              <c:strCache>
                <c:ptCount val="2"/>
                <c:pt idx="0">
                  <c:v>Had the ART scheme changed</c:v>
                </c:pt>
                <c:pt idx="1">
                  <c:v>Exposed during the whole pregnancy</c:v>
                </c:pt>
              </c:strCache>
            </c:strRef>
          </c:cat>
          <c:val>
            <c:numRef>
              <c:f>Planilha1!$E$2:$E$3</c:f>
              <c:numCache>
                <c:formatCode>General</c:formatCode>
                <c:ptCount val="2"/>
                <c:pt idx="0">
                  <c:v>66.7</c:v>
                </c:pt>
                <c:pt idx="1">
                  <c:v>46.4</c:v>
                </c:pt>
              </c:numCache>
            </c:numRef>
          </c:val>
          <c:extLst>
            <c:ext xmlns:c16="http://schemas.microsoft.com/office/drawing/2014/chart" uri="{C3380CC4-5D6E-409C-BE32-E72D297353CC}">
              <c16:uniqueId val="{00000003-99CB-4A64-9342-4377E6B3C2EF}"/>
            </c:ext>
          </c:extLst>
        </c:ser>
        <c:ser>
          <c:idx val="4"/>
          <c:order val="4"/>
          <c:tx>
            <c:strRef>
              <c:f>Planilha1!$F$1</c:f>
              <c:strCache>
                <c:ptCount val="1"/>
                <c:pt idx="0">
                  <c:v>Hepatic Disorders</c:v>
                </c:pt>
              </c:strCache>
            </c:strRef>
          </c:tx>
          <c:spPr>
            <a:solidFill>
              <a:schemeClr val="accent5"/>
            </a:solidFill>
            <a:ln>
              <a:noFill/>
            </a:ln>
            <a:effectLst/>
          </c:spPr>
          <c:invertIfNegative val="0"/>
          <c:cat>
            <c:strRef>
              <c:f>Planilha1!$A$2:$A$3</c:f>
              <c:strCache>
                <c:ptCount val="2"/>
                <c:pt idx="0">
                  <c:v>Had the ART scheme changed</c:v>
                </c:pt>
                <c:pt idx="1">
                  <c:v>Exposed during the whole pregnancy</c:v>
                </c:pt>
              </c:strCache>
            </c:strRef>
          </c:cat>
          <c:val>
            <c:numRef>
              <c:f>Planilha1!$F$2:$F$3</c:f>
              <c:numCache>
                <c:formatCode>General</c:formatCode>
                <c:ptCount val="2"/>
                <c:pt idx="0">
                  <c:v>35</c:v>
                </c:pt>
                <c:pt idx="1">
                  <c:v>23.2</c:v>
                </c:pt>
              </c:numCache>
            </c:numRef>
          </c:val>
          <c:extLst>
            <c:ext xmlns:c16="http://schemas.microsoft.com/office/drawing/2014/chart" uri="{C3380CC4-5D6E-409C-BE32-E72D297353CC}">
              <c16:uniqueId val="{00000004-99CB-4A64-9342-4377E6B3C2EF}"/>
            </c:ext>
          </c:extLst>
        </c:ser>
        <c:dLbls>
          <c:showLegendKey val="0"/>
          <c:showVal val="0"/>
          <c:showCatName val="0"/>
          <c:showSerName val="0"/>
          <c:showPercent val="0"/>
          <c:showBubbleSize val="0"/>
        </c:dLbls>
        <c:gapWidth val="219"/>
        <c:overlap val="-27"/>
        <c:axId val="601420984"/>
        <c:axId val="601419704"/>
      </c:barChart>
      <c:catAx>
        <c:axId val="601420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t-BR"/>
          </a:p>
        </c:txPr>
        <c:crossAx val="601419704"/>
        <c:crosses val="autoZero"/>
        <c:auto val="1"/>
        <c:lblAlgn val="ctr"/>
        <c:lblOffset val="100"/>
        <c:noMultiLvlLbl val="0"/>
      </c:catAx>
      <c:valAx>
        <c:axId val="601419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t-BR"/>
          </a:p>
        </c:txPr>
        <c:crossAx val="601420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4954765"/>
            <a:ext cx="36383199" cy="10540259"/>
          </a:xfrm>
        </p:spPr>
        <p:txBody>
          <a:bodyPr anchor="b"/>
          <a:lstStyle>
            <a:lvl1pPr algn="ctr">
              <a:defRPr sz="26488"/>
            </a:lvl1pPr>
          </a:lstStyle>
          <a:p>
            <a:r>
              <a:rPr lang="en-US"/>
              <a:t>Click to edit Master title style</a:t>
            </a:r>
            <a:endParaRPr lang="en-US" dirty="0"/>
          </a:p>
        </p:txBody>
      </p:sp>
      <p:sp>
        <p:nvSpPr>
          <p:cNvPr id="3" name="Subtitle 2"/>
          <p:cNvSpPr>
            <a:spLocks noGrp="1"/>
          </p:cNvSpPr>
          <p:nvPr>
            <p:ph type="subTitle" idx="1"/>
          </p:nvPr>
        </p:nvSpPr>
        <p:spPr>
          <a:xfrm>
            <a:off x="5350471" y="15901497"/>
            <a:ext cx="32102822" cy="7309499"/>
          </a:xfr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29/06/2020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‹nº›</a:t>
            </a:fld>
            <a:endParaRPr lang="en-GB"/>
          </a:p>
        </p:txBody>
      </p:sp>
    </p:spTree>
    <p:extLst>
      <p:ext uri="{BB962C8B-B14F-4D97-AF65-F5344CB8AC3E}">
        <p14:creationId xmlns:p14="http://schemas.microsoft.com/office/powerpoint/2010/main" val="2825549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29/06/2020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‹nº›</a:t>
            </a:fld>
            <a:endParaRPr lang="en-GB"/>
          </a:p>
        </p:txBody>
      </p:sp>
    </p:spTree>
    <p:extLst>
      <p:ext uri="{BB962C8B-B14F-4D97-AF65-F5344CB8AC3E}">
        <p14:creationId xmlns:p14="http://schemas.microsoft.com/office/powerpoint/2010/main" val="1243552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611875"/>
            <a:ext cx="9229561" cy="256568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42761" y="1611875"/>
            <a:ext cx="27153637" cy="256568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29/06/2020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‹nº›</a:t>
            </a:fld>
            <a:endParaRPr lang="en-GB"/>
          </a:p>
        </p:txBody>
      </p:sp>
    </p:spTree>
    <p:extLst>
      <p:ext uri="{BB962C8B-B14F-4D97-AF65-F5344CB8AC3E}">
        <p14:creationId xmlns:p14="http://schemas.microsoft.com/office/powerpoint/2010/main" val="130780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29/06/2020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‹nº›</a:t>
            </a:fld>
            <a:endParaRPr lang="en-GB"/>
          </a:p>
        </p:txBody>
      </p:sp>
    </p:spTree>
    <p:extLst>
      <p:ext uri="{BB962C8B-B14F-4D97-AF65-F5344CB8AC3E}">
        <p14:creationId xmlns:p14="http://schemas.microsoft.com/office/powerpoint/2010/main" val="2166094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467" y="7547788"/>
            <a:ext cx="36918246" cy="12593645"/>
          </a:xfrm>
        </p:spPr>
        <p:txBody>
          <a:bodyPr anchor="b"/>
          <a:lstStyle>
            <a:lvl1pPr>
              <a:defRPr sz="26488"/>
            </a:lvl1pPr>
          </a:lstStyle>
          <a:p>
            <a:r>
              <a:rPr lang="en-US"/>
              <a:t>Click to edit Master title style</a:t>
            </a:r>
            <a:endParaRPr lang="en-US" dirty="0"/>
          </a:p>
        </p:txBody>
      </p:sp>
      <p:sp>
        <p:nvSpPr>
          <p:cNvPr id="3" name="Text Placeholder 2"/>
          <p:cNvSpPr>
            <a:spLocks noGrp="1"/>
          </p:cNvSpPr>
          <p:nvPr>
            <p:ph type="body" idx="1"/>
          </p:nvPr>
        </p:nvSpPr>
        <p:spPr>
          <a:xfrm>
            <a:off x="2920467" y="20260574"/>
            <a:ext cx="36918246" cy="6622701"/>
          </a:xfrm>
        </p:spPr>
        <p:txBody>
          <a:bodyPr/>
          <a:lstStyle>
            <a:lvl1pPr marL="0" indent="0">
              <a:buNone/>
              <a:defRPr sz="10595">
                <a:solidFill>
                  <a:schemeClr val="tx1"/>
                </a:solidFill>
              </a:defRPr>
            </a:lvl1pPr>
            <a:lvl2pPr marL="2018355" indent="0">
              <a:buNone/>
              <a:defRPr sz="8829">
                <a:solidFill>
                  <a:schemeClr val="tx1">
                    <a:tint val="75000"/>
                  </a:schemeClr>
                </a:solidFill>
              </a:defRPr>
            </a:lvl2pPr>
            <a:lvl3pPr marL="4036710" indent="0">
              <a:buNone/>
              <a:defRPr sz="7946">
                <a:solidFill>
                  <a:schemeClr val="tx1">
                    <a:tint val="75000"/>
                  </a:schemeClr>
                </a:solidFill>
              </a:defRPr>
            </a:lvl3pPr>
            <a:lvl4pPr marL="6055065" indent="0">
              <a:buNone/>
              <a:defRPr sz="7063">
                <a:solidFill>
                  <a:schemeClr val="tx1">
                    <a:tint val="75000"/>
                  </a:schemeClr>
                </a:solidFill>
              </a:defRPr>
            </a:lvl4pPr>
            <a:lvl5pPr marL="8073420" indent="0">
              <a:buNone/>
              <a:defRPr sz="7063">
                <a:solidFill>
                  <a:schemeClr val="tx1">
                    <a:tint val="75000"/>
                  </a:schemeClr>
                </a:solidFill>
              </a:defRPr>
            </a:lvl5pPr>
            <a:lvl6pPr marL="10091776" indent="0">
              <a:buNone/>
              <a:defRPr sz="7063">
                <a:solidFill>
                  <a:schemeClr val="tx1">
                    <a:tint val="75000"/>
                  </a:schemeClr>
                </a:solidFill>
              </a:defRPr>
            </a:lvl6pPr>
            <a:lvl7pPr marL="12110131" indent="0">
              <a:buNone/>
              <a:defRPr sz="7063">
                <a:solidFill>
                  <a:schemeClr val="tx1">
                    <a:tint val="75000"/>
                  </a:schemeClr>
                </a:solidFill>
              </a:defRPr>
            </a:lvl7pPr>
            <a:lvl8pPr marL="14128486" indent="0">
              <a:buNone/>
              <a:defRPr sz="7063">
                <a:solidFill>
                  <a:schemeClr val="tx1">
                    <a:tint val="75000"/>
                  </a:schemeClr>
                </a:solidFill>
              </a:defRPr>
            </a:lvl8pPr>
            <a:lvl9pPr marL="16146841" indent="0">
              <a:buNone/>
              <a:defRPr sz="706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144DE8-AE3D-40A8-90B8-FB90AC599C3D}" type="datetimeFigureOut">
              <a:rPr lang="en-GB" smtClean="0"/>
              <a:t>29/06/2020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‹nº›</a:t>
            </a:fld>
            <a:endParaRPr lang="en-GB"/>
          </a:p>
        </p:txBody>
      </p:sp>
    </p:spTree>
    <p:extLst>
      <p:ext uri="{BB962C8B-B14F-4D97-AF65-F5344CB8AC3E}">
        <p14:creationId xmlns:p14="http://schemas.microsoft.com/office/powerpoint/2010/main" val="4101230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42759" y="8059374"/>
            <a:ext cx="18191599"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669405" y="8059374"/>
            <a:ext cx="18191599"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144DE8-AE3D-40A8-90B8-FB90AC599C3D}" type="datetimeFigureOut">
              <a:rPr lang="en-GB" smtClean="0"/>
              <a:t>29/06/2020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‹nº›</a:t>
            </a:fld>
            <a:endParaRPr lang="en-GB"/>
          </a:p>
        </p:txBody>
      </p:sp>
    </p:spTree>
    <p:extLst>
      <p:ext uri="{BB962C8B-B14F-4D97-AF65-F5344CB8AC3E}">
        <p14:creationId xmlns:p14="http://schemas.microsoft.com/office/powerpoint/2010/main" val="3188162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611882"/>
            <a:ext cx="36918246" cy="585180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48339" y="7421634"/>
            <a:ext cx="18107995"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Edit Master text styles</a:t>
            </a:r>
          </a:p>
        </p:txBody>
      </p:sp>
      <p:sp>
        <p:nvSpPr>
          <p:cNvPr id="4" name="Content Placeholder 3"/>
          <p:cNvSpPr>
            <a:spLocks noGrp="1"/>
          </p:cNvSpPr>
          <p:nvPr>
            <p:ph sz="half" idx="2"/>
          </p:nvPr>
        </p:nvSpPr>
        <p:spPr>
          <a:xfrm>
            <a:off x="2948339" y="11058863"/>
            <a:ext cx="18107995"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669408" y="7421634"/>
            <a:ext cx="18197174"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Edit Master text styles</a:t>
            </a:r>
          </a:p>
        </p:txBody>
      </p:sp>
      <p:sp>
        <p:nvSpPr>
          <p:cNvPr id="6" name="Content Placeholder 5"/>
          <p:cNvSpPr>
            <a:spLocks noGrp="1"/>
          </p:cNvSpPr>
          <p:nvPr>
            <p:ph sz="quarter" idx="4"/>
          </p:nvPr>
        </p:nvSpPr>
        <p:spPr>
          <a:xfrm>
            <a:off x="21669408" y="11058863"/>
            <a:ext cx="18197174"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144DE8-AE3D-40A8-90B8-FB90AC599C3D}" type="datetimeFigureOut">
              <a:rPr lang="en-GB" smtClean="0"/>
              <a:t>29/06/2020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EC4D90-E909-4F87-A3D0-77D3250A7A1C}" type="slidenum">
              <a:rPr lang="en-GB" smtClean="0"/>
              <a:t>‹nº›</a:t>
            </a:fld>
            <a:endParaRPr lang="en-GB"/>
          </a:p>
        </p:txBody>
      </p:sp>
    </p:spTree>
    <p:extLst>
      <p:ext uri="{BB962C8B-B14F-4D97-AF65-F5344CB8AC3E}">
        <p14:creationId xmlns:p14="http://schemas.microsoft.com/office/powerpoint/2010/main" val="190520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144DE8-AE3D-40A8-90B8-FB90AC599C3D}" type="datetimeFigureOut">
              <a:rPr lang="en-GB" smtClean="0"/>
              <a:t>29/06/2020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EC4D90-E909-4F87-A3D0-77D3250A7A1C}" type="slidenum">
              <a:rPr lang="en-GB" smtClean="0"/>
              <a:t>‹nº›</a:t>
            </a:fld>
            <a:endParaRPr lang="en-GB"/>
          </a:p>
        </p:txBody>
      </p:sp>
    </p:spTree>
    <p:extLst>
      <p:ext uri="{BB962C8B-B14F-4D97-AF65-F5344CB8AC3E}">
        <p14:creationId xmlns:p14="http://schemas.microsoft.com/office/powerpoint/2010/main" val="2154877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144DE8-AE3D-40A8-90B8-FB90AC599C3D}" type="datetimeFigureOut">
              <a:rPr lang="en-GB" smtClean="0"/>
              <a:t>29/06/2020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EC4D90-E909-4F87-A3D0-77D3250A7A1C}" type="slidenum">
              <a:rPr lang="en-GB" smtClean="0"/>
              <a:t>‹nº›</a:t>
            </a:fld>
            <a:endParaRPr lang="en-GB"/>
          </a:p>
        </p:txBody>
      </p:sp>
    </p:spTree>
    <p:extLst>
      <p:ext uri="{BB962C8B-B14F-4D97-AF65-F5344CB8AC3E}">
        <p14:creationId xmlns:p14="http://schemas.microsoft.com/office/powerpoint/2010/main" val="2634518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Content Placeholder 2"/>
          <p:cNvSpPr>
            <a:spLocks noGrp="1"/>
          </p:cNvSpPr>
          <p:nvPr>
            <p:ph idx="1"/>
          </p:nvPr>
        </p:nvSpPr>
        <p:spPr>
          <a:xfrm>
            <a:off x="18197174" y="4359077"/>
            <a:ext cx="21669405" cy="21515024"/>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Edit Master text styles</a:t>
            </a:r>
          </a:p>
        </p:txBody>
      </p:sp>
      <p:sp>
        <p:nvSpPr>
          <p:cNvPr id="5" name="Date Placeholder 4"/>
          <p:cNvSpPr>
            <a:spLocks noGrp="1"/>
          </p:cNvSpPr>
          <p:nvPr>
            <p:ph type="dt" sz="half" idx="10"/>
          </p:nvPr>
        </p:nvSpPr>
        <p:spPr/>
        <p:txBody>
          <a:bodyPr/>
          <a:lstStyle/>
          <a:p>
            <a:fld id="{F5144DE8-AE3D-40A8-90B8-FB90AC599C3D}" type="datetimeFigureOut">
              <a:rPr lang="en-GB" smtClean="0"/>
              <a:t>29/06/2020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‹nº›</a:t>
            </a:fld>
            <a:endParaRPr lang="en-GB"/>
          </a:p>
        </p:txBody>
      </p:sp>
    </p:spTree>
    <p:extLst>
      <p:ext uri="{BB962C8B-B14F-4D97-AF65-F5344CB8AC3E}">
        <p14:creationId xmlns:p14="http://schemas.microsoft.com/office/powerpoint/2010/main" val="2556820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Picture Placeholder 2"/>
          <p:cNvSpPr>
            <a:spLocks noGrp="1" noChangeAspect="1"/>
          </p:cNvSpPr>
          <p:nvPr>
            <p:ph type="pic" idx="1"/>
          </p:nvPr>
        </p:nvSpPr>
        <p:spPr>
          <a:xfrm>
            <a:off x="18197174" y="4359077"/>
            <a:ext cx="21669405" cy="21515024"/>
          </a:xfr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en-US"/>
              <a:t>Click icon to add picture</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Edit Master text styles</a:t>
            </a:r>
          </a:p>
        </p:txBody>
      </p:sp>
      <p:sp>
        <p:nvSpPr>
          <p:cNvPr id="5" name="Date Placeholder 4"/>
          <p:cNvSpPr>
            <a:spLocks noGrp="1"/>
          </p:cNvSpPr>
          <p:nvPr>
            <p:ph type="dt" sz="half" idx="10"/>
          </p:nvPr>
        </p:nvSpPr>
        <p:spPr/>
        <p:txBody>
          <a:bodyPr/>
          <a:lstStyle/>
          <a:p>
            <a:fld id="{F5144DE8-AE3D-40A8-90B8-FB90AC599C3D}" type="datetimeFigureOut">
              <a:rPr lang="en-GB" smtClean="0"/>
              <a:t>29/06/2020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‹nº›</a:t>
            </a:fld>
            <a:endParaRPr lang="en-GB"/>
          </a:p>
        </p:txBody>
      </p:sp>
    </p:spTree>
    <p:extLst>
      <p:ext uri="{BB962C8B-B14F-4D97-AF65-F5344CB8AC3E}">
        <p14:creationId xmlns:p14="http://schemas.microsoft.com/office/powerpoint/2010/main" val="717608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611882"/>
            <a:ext cx="36918246" cy="58518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42759" y="8059374"/>
            <a:ext cx="36918246" cy="192093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42759" y="28060644"/>
            <a:ext cx="9630847" cy="1611875"/>
          </a:xfrm>
          <a:prstGeom prst="rect">
            <a:avLst/>
          </a:prstGeom>
        </p:spPr>
        <p:txBody>
          <a:bodyPr vert="horz" lIns="91440" tIns="45720" rIns="91440" bIns="45720" rtlCol="0" anchor="ctr"/>
          <a:lstStyle>
            <a:lvl1pPr algn="l">
              <a:defRPr sz="5298">
                <a:solidFill>
                  <a:schemeClr val="tx1">
                    <a:tint val="75000"/>
                  </a:schemeClr>
                </a:solidFill>
              </a:defRPr>
            </a:lvl1pPr>
          </a:lstStyle>
          <a:p>
            <a:fld id="{F5144DE8-AE3D-40A8-90B8-FB90AC599C3D}" type="datetimeFigureOut">
              <a:rPr lang="en-GB" smtClean="0"/>
              <a:t>29/06/2020</a:t>
            </a:fld>
            <a:endParaRPr lang="en-GB"/>
          </a:p>
        </p:txBody>
      </p:sp>
      <p:sp>
        <p:nvSpPr>
          <p:cNvPr id="5" name="Footer Placeholder 4"/>
          <p:cNvSpPr>
            <a:spLocks noGrp="1"/>
          </p:cNvSpPr>
          <p:nvPr>
            <p:ph type="ftr" sz="quarter" idx="3"/>
          </p:nvPr>
        </p:nvSpPr>
        <p:spPr>
          <a:xfrm>
            <a:off x="14178747" y="28060644"/>
            <a:ext cx="14446270" cy="1611875"/>
          </a:xfrm>
          <a:prstGeom prst="rect">
            <a:avLst/>
          </a:prstGeom>
        </p:spPr>
        <p:txBody>
          <a:bodyPr vert="horz" lIns="91440" tIns="45720" rIns="91440" bIns="45720" rtlCol="0" anchor="ctr"/>
          <a:lstStyle>
            <a:lvl1pPr algn="ctr">
              <a:defRPr sz="5298">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30230157" y="28060644"/>
            <a:ext cx="9630847" cy="1611875"/>
          </a:xfrm>
          <a:prstGeom prst="rect">
            <a:avLst/>
          </a:prstGeom>
        </p:spPr>
        <p:txBody>
          <a:bodyPr vert="horz" lIns="91440" tIns="45720" rIns="91440" bIns="45720" rtlCol="0" anchor="ctr"/>
          <a:lstStyle>
            <a:lvl1pPr algn="r">
              <a:defRPr sz="5298">
                <a:solidFill>
                  <a:schemeClr val="tx1">
                    <a:tint val="75000"/>
                  </a:schemeClr>
                </a:solidFill>
              </a:defRPr>
            </a:lvl1pPr>
          </a:lstStyle>
          <a:p>
            <a:fld id="{86EC4D90-E909-4F87-A3D0-77D3250A7A1C}" type="slidenum">
              <a:rPr lang="en-GB" smtClean="0"/>
              <a:t>‹nº›</a:t>
            </a:fld>
            <a:endParaRPr lang="en-GB"/>
          </a:p>
        </p:txBody>
      </p:sp>
    </p:spTree>
    <p:extLst>
      <p:ext uri="{BB962C8B-B14F-4D97-AF65-F5344CB8AC3E}">
        <p14:creationId xmlns:p14="http://schemas.microsoft.com/office/powerpoint/2010/main" val="30456679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1.xml"/><Relationship Id="rId3" Type="http://schemas.microsoft.com/office/2007/relationships/media" Target="../media/media2.mp3"/><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png"/><Relationship Id="rId5" Type="http://schemas.openxmlformats.org/officeDocument/2006/relationships/slideLayout" Target="../slideLayouts/slideLayout1.xml"/><Relationship Id="rId10" Type="http://schemas.openxmlformats.org/officeDocument/2006/relationships/image" Target="../media/image3.png"/><Relationship Id="rId4" Type="http://schemas.openxmlformats.org/officeDocument/2006/relationships/audio" Target="../media/media2.mp3"/><Relationship Id="rId9"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2957916" y="5362944"/>
            <a:ext cx="10757366" cy="23936198"/>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ct val="0"/>
              </a:spcAft>
            </a:pPr>
            <a:r>
              <a:rPr lang="en-US" altLang="en-US" sz="2759" b="1" dirty="0">
                <a:solidFill>
                  <a:srgbClr val="E72240"/>
                </a:solidFill>
                <a:latin typeface="Arial" panose="020B0604020202020204" pitchFamily="34" charset="0"/>
              </a:rPr>
              <a:t>Background</a:t>
            </a:r>
          </a:p>
          <a:p>
            <a:pPr algn="just" hangingPunct="0"/>
            <a:r>
              <a:rPr lang="en-US" sz="2600" dirty="0">
                <a:latin typeface="Arial" panose="020B0604020202020204" pitchFamily="34" charset="0"/>
                <a:cs typeface="Arial" panose="020B0604020202020204" pitchFamily="34" charset="0"/>
              </a:rPr>
              <a:t>Currently, approximately 38.8 million people worldwide are infected with the Human Immunodeficiency Virus (HIV), almost 50% of whom are women, most of them of reproductive age, which can impact the risk of mother-to-child transmission (MTCT), since around 80% of infected children contracted the disease during intrauterine life. The main factor associated with MTCT is maternal viral load (VL). Antiretroviral Therapy (ART) is the most efficient measure of VL control. To this day, absolute data on the different adverse effects of ART on pregnant women and their exposed newborns are still lacking.</a:t>
            </a:r>
          </a:p>
          <a:p>
            <a:pPr algn="just" hangingPunct="0"/>
            <a:r>
              <a:rPr lang="en-US" sz="2600" dirty="0">
                <a:latin typeface="Arial" panose="020B0604020202020204" pitchFamily="34" charset="0"/>
                <a:cs typeface="Arial" panose="020B0604020202020204" pitchFamily="34" charset="0"/>
              </a:rPr>
              <a:t>The aim of this study is to assess the adverse effects of ART containing Efavirenz (EFV) in its regimen, both for pregnant women and their respective newborns.</a:t>
            </a:r>
            <a:endParaRPr lang="pt-BR" altLang="en-US" sz="2600" dirty="0">
              <a:solidFill>
                <a:srgbClr val="FF0000"/>
              </a:solidFill>
              <a:latin typeface="Arial" panose="020B0604020202020204" pitchFamily="34" charset="0"/>
              <a:cs typeface="Arial" panose="020B0604020202020204" pitchFamily="34" charset="0"/>
            </a:endParaRPr>
          </a:p>
          <a:p>
            <a:pPr algn="just" defTabSz="525571" eaLnBrk="0" fontAlgn="base" hangingPunct="0">
              <a:spcBef>
                <a:spcPct val="0"/>
              </a:spcBef>
              <a:spcAft>
                <a:spcPct val="0"/>
              </a:spcAft>
            </a:pPr>
            <a:endParaRPr lang="pt-BR" altLang="en-US" sz="2760" dirty="0">
              <a:solidFill>
                <a:srgbClr val="FF0000"/>
              </a:solidFill>
              <a:latin typeface="Arial" panose="020B0604020202020204" pitchFamily="34" charset="0"/>
              <a:cs typeface="Arial" panose="020B0604020202020204" pitchFamily="34" charset="0"/>
            </a:endParaRPr>
          </a:p>
          <a:p>
            <a:pPr algn="just" defTabSz="525571" eaLnBrk="0" fontAlgn="base" hangingPunct="0">
              <a:spcBef>
                <a:spcPct val="0"/>
              </a:spcBef>
              <a:spcAft>
                <a:spcPct val="0"/>
              </a:spcAft>
            </a:pPr>
            <a:endParaRPr lang="pt-BR" altLang="en-US" sz="2760" dirty="0">
              <a:solidFill>
                <a:srgbClr val="FF0000"/>
              </a:solidFill>
              <a:latin typeface="Arial" panose="020B0604020202020204" pitchFamily="34" charset="0"/>
              <a:cs typeface="Arial" panose="020B0604020202020204" pitchFamily="34" charset="0"/>
            </a:endParaRPr>
          </a:p>
          <a:p>
            <a:pPr algn="just" defTabSz="525571" eaLnBrk="0" fontAlgn="base" hangingPunct="0">
              <a:spcBef>
                <a:spcPct val="0"/>
              </a:spcBef>
              <a:spcAft>
                <a:spcPct val="0"/>
              </a:spcAft>
            </a:pPr>
            <a:endParaRPr lang="pt-BR" altLang="en-US" sz="2760" dirty="0">
              <a:solidFill>
                <a:srgbClr val="FF0000"/>
              </a:solidFill>
              <a:latin typeface="Arial" panose="020B0604020202020204" pitchFamily="34" charset="0"/>
              <a:cs typeface="Arial" panose="020B0604020202020204" pitchFamily="34" charset="0"/>
            </a:endParaRPr>
          </a:p>
          <a:p>
            <a:pPr algn="just" defTabSz="525571" eaLnBrk="0" fontAlgn="base" hangingPunct="0">
              <a:spcBef>
                <a:spcPct val="0"/>
              </a:spcBef>
              <a:spcAft>
                <a:spcPct val="0"/>
              </a:spcAft>
            </a:pPr>
            <a:endParaRPr lang="pt-BR" altLang="en-US" sz="2760" dirty="0">
              <a:solidFill>
                <a:srgbClr val="FF0000"/>
              </a:solidFill>
              <a:latin typeface="Arial" panose="020B0604020202020204" pitchFamily="34" charset="0"/>
              <a:cs typeface="Arial" panose="020B0604020202020204" pitchFamily="34" charset="0"/>
            </a:endParaRPr>
          </a:p>
          <a:p>
            <a:pPr algn="just" defTabSz="525571" eaLnBrk="0" fontAlgn="base" hangingPunct="0">
              <a:spcBef>
                <a:spcPct val="0"/>
              </a:spcBef>
              <a:spcAft>
                <a:spcPct val="0"/>
              </a:spcAft>
            </a:pPr>
            <a:endParaRPr lang="pt-BR" altLang="en-US" sz="2760" dirty="0">
              <a:solidFill>
                <a:srgbClr val="FF0000"/>
              </a:solidFill>
              <a:latin typeface="Arial" panose="020B0604020202020204" pitchFamily="34" charset="0"/>
              <a:cs typeface="Arial" panose="020B0604020202020204" pitchFamily="34" charset="0"/>
            </a:endParaRPr>
          </a:p>
          <a:p>
            <a:pPr algn="just" defTabSz="525571" eaLnBrk="0" fontAlgn="base" hangingPunct="0">
              <a:spcBef>
                <a:spcPct val="0"/>
              </a:spcBef>
              <a:spcAft>
                <a:spcPct val="0"/>
              </a:spcAft>
            </a:pPr>
            <a:r>
              <a:rPr lang="en-US" altLang="en-US" sz="2759" b="1" dirty="0">
                <a:solidFill>
                  <a:srgbClr val="E72240"/>
                </a:solidFill>
                <a:latin typeface="Arial" panose="020B0604020202020204" pitchFamily="34" charset="0"/>
              </a:rPr>
              <a:t>Methods</a:t>
            </a:r>
          </a:p>
          <a:p>
            <a:pPr algn="just" defTabSz="525571" eaLnBrk="0" fontAlgn="base" hangingPunct="0">
              <a:spcBef>
                <a:spcPct val="0"/>
              </a:spcBef>
              <a:spcAft>
                <a:spcPct val="0"/>
              </a:spcAft>
            </a:pPr>
            <a:r>
              <a:rPr lang="en-US" sz="2600" dirty="0">
                <a:latin typeface="Arial" panose="020B0604020202020204" pitchFamily="34" charset="0"/>
                <a:cs typeface="Arial" panose="020B0604020202020204" pitchFamily="34" charset="0"/>
              </a:rPr>
              <a:t>Observational, cohort, retrospective study. It consisted of a cohort of HIV-infected pregnant women and their exposed newborns attended at CAISM-UNICAMP </a:t>
            </a:r>
            <a:r>
              <a:rPr lang="pt-BR" sz="2600" dirty="0">
                <a:latin typeface="Arial" panose="020B0604020202020204" pitchFamily="34" charset="0"/>
                <a:cs typeface="Arial" panose="020B0604020202020204" pitchFamily="34" charset="0"/>
              </a:rPr>
              <a:t>from 2000 to 2018. </a:t>
            </a:r>
            <a:r>
              <a:rPr lang="en-US" sz="2600" dirty="0">
                <a:latin typeface="Arial" panose="020B0604020202020204" pitchFamily="34" charset="0"/>
                <a:cs typeface="Arial" panose="020B0604020202020204" pitchFamily="34" charset="0"/>
              </a:rPr>
              <a:t>We included 116 HIV-infected women in our study and divided them into two groups: one group containing the pregnant women who became pregnant using EFV and had their ART regimen changed during pregnancy, and other group containing the pregnant women who used the ART scheme containing EFV throughout pregnancy</a:t>
            </a:r>
            <a:r>
              <a:rPr lang="pt-BR" sz="2600" dirty="0">
                <a:latin typeface="Arial" panose="020B0604020202020204" pitchFamily="34" charset="0"/>
                <a:cs typeface="Arial" panose="020B0604020202020204" pitchFamily="34" charset="0"/>
              </a:rPr>
              <a:t>. Both groups were followed up at CAISM-UNICAMP Specialized Prenatal Care during the study period and compared at the end.</a:t>
            </a:r>
          </a:p>
          <a:p>
            <a:pPr algn="just" defTabSz="525571" eaLnBrk="0" fontAlgn="base" hangingPunct="0">
              <a:spcBef>
                <a:spcPct val="0"/>
              </a:spcBef>
              <a:spcAft>
                <a:spcPct val="0"/>
              </a:spcAft>
            </a:pPr>
            <a:r>
              <a:rPr lang="en-US" sz="2600" dirty="0">
                <a:latin typeface="Arial" panose="020B0604020202020204" pitchFamily="34" charset="0"/>
                <a:cs typeface="Arial" panose="020B0604020202020204" pitchFamily="34" charset="0"/>
              </a:rPr>
              <a:t>Tables 1 and 2 contain information on maternal history and neonatal data found in the studied group.</a:t>
            </a:r>
            <a:endParaRPr lang="pt-BR" altLang="en-US" sz="2600" dirty="0">
              <a:latin typeface="Arial" panose="020B0604020202020204" pitchFamily="34" charset="0"/>
              <a:cs typeface="Arial" panose="020B0604020202020204" pitchFamily="34" charset="0"/>
            </a:endParaRPr>
          </a:p>
          <a:p>
            <a:pPr algn="just" defTabSz="525571" eaLnBrk="0" fontAlgn="base" hangingPunct="0">
              <a:spcBef>
                <a:spcPct val="0"/>
              </a:spcBef>
              <a:spcAft>
                <a:spcPct val="0"/>
              </a:spcAft>
            </a:pPr>
            <a:endParaRPr lang="pt-BR" sz="2500" dirty="0">
              <a:latin typeface="Arial" panose="020B0604020202020204" pitchFamily="34" charset="0"/>
              <a:cs typeface="Arial" panose="020B0604020202020204" pitchFamily="34" charset="0"/>
            </a:endParaRPr>
          </a:p>
          <a:p>
            <a:pPr algn="just" defTabSz="525571" eaLnBrk="0" fontAlgn="base" hangingPunct="0">
              <a:spcBef>
                <a:spcPct val="0"/>
              </a:spcBef>
              <a:spcAft>
                <a:spcPct val="0"/>
              </a:spcAft>
            </a:pPr>
            <a:endParaRPr lang="pt-BR" altLang="en-US" sz="2000" b="1" dirty="0">
              <a:solidFill>
                <a:srgbClr val="FF0000"/>
              </a:solidFill>
              <a:latin typeface="Arial" panose="020B0604020202020204" pitchFamily="34" charset="0"/>
              <a:cs typeface="Arial" panose="020B0604020202020204" pitchFamily="34" charset="0"/>
            </a:endParaRPr>
          </a:p>
          <a:p>
            <a:pPr algn="just" defTabSz="525571" eaLnBrk="0" fontAlgn="base" hangingPunct="0">
              <a:spcBef>
                <a:spcPct val="0"/>
              </a:spcBef>
              <a:spcAft>
                <a:spcPct val="0"/>
              </a:spcAft>
            </a:pPr>
            <a:endParaRPr lang="pt-BR" altLang="en-US" sz="2760" b="1" dirty="0">
              <a:solidFill>
                <a:srgbClr val="FF0000"/>
              </a:solidFill>
              <a:latin typeface="Arial" panose="020B0604020202020204" pitchFamily="34" charset="0"/>
              <a:cs typeface="Arial" panose="020B0604020202020204" pitchFamily="34" charset="0"/>
            </a:endParaRPr>
          </a:p>
          <a:p>
            <a:pPr algn="just" defTabSz="525571" eaLnBrk="0" fontAlgn="base" hangingPunct="0">
              <a:spcBef>
                <a:spcPct val="0"/>
              </a:spcBef>
              <a:spcAft>
                <a:spcPct val="0"/>
              </a:spcAft>
            </a:pPr>
            <a:endParaRPr lang="pt-BR" altLang="en-US" sz="2760" b="1" dirty="0">
              <a:solidFill>
                <a:srgbClr val="FF0000"/>
              </a:solidFill>
              <a:latin typeface="Arial" panose="020B0604020202020204" pitchFamily="34" charset="0"/>
              <a:cs typeface="Arial" panose="020B0604020202020204" pitchFamily="34" charset="0"/>
            </a:endParaRPr>
          </a:p>
          <a:p>
            <a:pPr algn="just" defTabSz="525571" eaLnBrk="0" fontAlgn="base" hangingPunct="0">
              <a:spcBef>
                <a:spcPct val="0"/>
              </a:spcBef>
              <a:spcAft>
                <a:spcPct val="0"/>
              </a:spcAft>
            </a:pPr>
            <a:endParaRPr lang="en-US" altLang="en-US" sz="1725" i="1" dirty="0">
              <a:latin typeface="Arial" panose="020B0604020202020204" pitchFamily="34" charset="0"/>
              <a:cs typeface="Arial" panose="020B0604020202020204" pitchFamily="34" charset="0"/>
            </a:endParaRPr>
          </a:p>
        </p:txBody>
      </p:sp>
      <p:sp>
        <p:nvSpPr>
          <p:cNvPr id="6" name="Text Box 4"/>
          <p:cNvSpPr txBox="1">
            <a:spLocks noChangeArrowheads="1"/>
          </p:cNvSpPr>
          <p:nvPr/>
        </p:nvSpPr>
        <p:spPr bwMode="auto">
          <a:xfrm>
            <a:off x="15766420" y="5388419"/>
            <a:ext cx="11270919" cy="23936202"/>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ct val="0"/>
              </a:spcAft>
            </a:pPr>
            <a:r>
              <a:rPr lang="en-US" altLang="en-US" sz="2759" b="1" dirty="0">
                <a:solidFill>
                  <a:srgbClr val="E72240"/>
                </a:solidFill>
                <a:latin typeface="Arial" panose="020B0604020202020204" pitchFamily="34" charset="0"/>
              </a:rPr>
              <a:t>Results</a:t>
            </a:r>
          </a:p>
          <a:p>
            <a:pPr algn="just" defTabSz="525571" eaLnBrk="0" fontAlgn="base" hangingPunct="0">
              <a:spcBef>
                <a:spcPct val="0"/>
              </a:spcBef>
              <a:spcAft>
                <a:spcPct val="0"/>
              </a:spcAft>
            </a:pPr>
            <a:r>
              <a:rPr lang="en-US" sz="2600" dirty="0">
                <a:latin typeface="Arial" panose="020B0604020202020204" pitchFamily="34" charset="0"/>
                <a:cs typeface="Arial" panose="020B0604020202020204" pitchFamily="34" charset="0"/>
              </a:rPr>
              <a:t>In the group of patients that  were exposed to EFV during the whole pregnancy, we observed one case of cerebral ventriculomegaly associated with congenital toxoplasmosis and two cases of macrocrania without central nervous system (CNS) structural changes. In the group of pregnant women that had their ART scheme changed during pregnancy, no neural tube malformations, two cases of hemangiomas, one of esophageal atresia and the other of dilatation of the pyelocaliceal system. Thus, we observed a low occurrence of malformations associated with medication, with data similar to the occurrence of the general population (2 to 3%). </a:t>
            </a:r>
          </a:p>
          <a:p>
            <a:pPr algn="just" defTabSz="525571" eaLnBrk="0" fontAlgn="base" hangingPunct="0">
              <a:spcBef>
                <a:spcPct val="0"/>
              </a:spcBef>
              <a:spcAft>
                <a:spcPct val="0"/>
              </a:spcAft>
            </a:pPr>
            <a:r>
              <a:rPr lang="en-US" sz="2600" dirty="0">
                <a:latin typeface="Arial" panose="020B0604020202020204" pitchFamily="34" charset="0"/>
                <a:cs typeface="Arial" panose="020B0604020202020204" pitchFamily="34" charset="0"/>
              </a:rPr>
              <a:t>Charts 1 and 2 describe information about the low occurrence of maternal and neonatal adverse effects regarding hematological and hepatic changes in women exposed during the whole pregnancy. In those who had the ART changed, there was a higher occurrence of metabolic effects associated with the use of protease inhibitors rather than exposure to EFV, as the change was preferentially performed for use of Lopinavir / ritonavir, substances withdrawn from the AR drug trade due to high occurrence of associated metabolic effects, but which was the preferred regimen recommended for pregnant women in Brazil until 2015.</a:t>
            </a:r>
          </a:p>
          <a:p>
            <a:pPr algn="just" defTabSz="525571" eaLnBrk="0" fontAlgn="base" hangingPunct="0">
              <a:spcBef>
                <a:spcPct val="0"/>
              </a:spcBef>
              <a:spcAft>
                <a:spcPct val="0"/>
              </a:spcAft>
            </a:pPr>
            <a:r>
              <a:rPr lang="en-US" sz="2600" dirty="0">
                <a:latin typeface="Arial" panose="020B0604020202020204" pitchFamily="34" charset="0"/>
                <a:cs typeface="Arial" panose="020B0604020202020204" pitchFamily="34" charset="0"/>
              </a:rPr>
              <a:t>In our study, we observed only two cases of HIV-related MTCT, one from each study group, but in both cases the patients presented poor adherence to treatment, demonstrating the high potency of medication in the control of VL when well used. </a:t>
            </a:r>
          </a:p>
          <a:p>
            <a:pPr algn="just" defTabSz="525571" eaLnBrk="0" fontAlgn="base" hangingPunct="0">
              <a:spcBef>
                <a:spcPct val="0"/>
              </a:spcBef>
              <a:spcAft>
                <a:spcPct val="0"/>
              </a:spcAft>
            </a:pPr>
            <a:endParaRPr lang="en-US" sz="2000" dirty="0"/>
          </a:p>
          <a:p>
            <a:pPr algn="just" defTabSz="525571" eaLnBrk="0" fontAlgn="base" hangingPunct="0">
              <a:spcBef>
                <a:spcPct val="0"/>
              </a:spcBef>
              <a:spcAft>
                <a:spcPct val="0"/>
              </a:spcAft>
            </a:pPr>
            <a:endParaRPr lang="pt-BR" sz="2000" dirty="0"/>
          </a:p>
          <a:p>
            <a:pPr algn="just" defTabSz="525571" eaLnBrk="0" fontAlgn="base" hangingPunct="0">
              <a:spcBef>
                <a:spcPct val="0"/>
              </a:spcBef>
              <a:spcAft>
                <a:spcPct val="0"/>
              </a:spcAft>
            </a:pPr>
            <a:endParaRPr lang="pt-BR" dirty="0"/>
          </a:p>
          <a:p>
            <a:pPr algn="just" defTabSz="525571" eaLnBrk="0" fontAlgn="base" hangingPunct="0">
              <a:spcBef>
                <a:spcPct val="0"/>
              </a:spcBef>
              <a:spcAft>
                <a:spcPct val="0"/>
              </a:spcAft>
            </a:pPr>
            <a:endParaRPr lang="pt-BR" dirty="0"/>
          </a:p>
          <a:p>
            <a:pPr algn="just" defTabSz="525571" eaLnBrk="0" fontAlgn="base" hangingPunct="0">
              <a:spcBef>
                <a:spcPct val="0"/>
              </a:spcBef>
              <a:spcAft>
                <a:spcPct val="0"/>
              </a:spcAft>
            </a:pPr>
            <a:endParaRPr lang="en-US" altLang="en-US" sz="1725" dirty="0">
              <a:latin typeface="Arial" panose="020B0604020202020204" pitchFamily="34" charset="0"/>
            </a:endParaRPr>
          </a:p>
        </p:txBody>
      </p:sp>
      <p:sp>
        <p:nvSpPr>
          <p:cNvPr id="7" name="Text Box 5"/>
          <p:cNvSpPr txBox="1">
            <a:spLocks noChangeArrowheads="1"/>
          </p:cNvSpPr>
          <p:nvPr/>
        </p:nvSpPr>
        <p:spPr bwMode="auto">
          <a:xfrm>
            <a:off x="11593028" y="429635"/>
            <a:ext cx="18729623" cy="1720100"/>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ctr" defTabSz="525571" eaLnBrk="0" fontAlgn="base" hangingPunct="0">
              <a:spcBef>
                <a:spcPct val="0"/>
              </a:spcBef>
              <a:spcAft>
                <a:spcPct val="0"/>
              </a:spcAft>
            </a:pPr>
            <a:r>
              <a:rPr lang="pt-BR" sz="5000" dirty="0">
                <a:latin typeface="Arial" panose="020B0604020202020204" pitchFamily="34" charset="0"/>
                <a:cs typeface="Arial" panose="020B0604020202020204" pitchFamily="34" charset="0"/>
              </a:rPr>
              <a:t>Maternal and neonatal effects of antiretroviral therapy with Efavirenz in pregnant women with Human Immunodeficiency Virus</a:t>
            </a:r>
            <a:endParaRPr lang="en-US" altLang="en-US" sz="5000" dirty="0">
              <a:latin typeface="Arial" panose="020B0604020202020204" pitchFamily="34" charset="0"/>
              <a:cs typeface="Arial" panose="020B0604020202020204" pitchFamily="34" charset="0"/>
            </a:endParaRPr>
          </a:p>
        </p:txBody>
      </p:sp>
      <p:sp>
        <p:nvSpPr>
          <p:cNvPr id="9" name="Text Box 7"/>
          <p:cNvSpPr txBox="1">
            <a:spLocks noChangeArrowheads="1"/>
          </p:cNvSpPr>
          <p:nvPr/>
        </p:nvSpPr>
        <p:spPr bwMode="auto">
          <a:xfrm>
            <a:off x="12812864" y="2346488"/>
            <a:ext cx="16985641" cy="853123"/>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ctr" defTabSz="525571" eaLnBrk="0" fontAlgn="base" hangingPunct="0">
              <a:spcBef>
                <a:spcPct val="0"/>
              </a:spcBef>
              <a:spcAft>
                <a:spcPct val="0"/>
              </a:spcAft>
            </a:pPr>
            <a:r>
              <a:rPr lang="pt-BR" sz="2200" dirty="0">
                <a:latin typeface="Arial" panose="020B0604020202020204" pitchFamily="34" charset="0"/>
                <a:cs typeface="Arial" panose="020B0604020202020204" pitchFamily="34" charset="0"/>
              </a:rPr>
              <a:t>Helena Barbi* , Helaine Maria Besteti Pires Mayer Milanez</a:t>
            </a:r>
          </a:p>
          <a:p>
            <a:pPr algn="ctr" defTabSz="525571" eaLnBrk="0" fontAlgn="base" hangingPunct="0">
              <a:spcBef>
                <a:spcPct val="0"/>
              </a:spcBef>
              <a:spcAft>
                <a:spcPct val="0"/>
              </a:spcAft>
            </a:pPr>
            <a:r>
              <a:rPr lang="en-US" sz="2200" dirty="0">
                <a:latin typeface="Arial" panose="020B0604020202020204" pitchFamily="34" charset="0"/>
                <a:cs typeface="Arial" panose="020B0604020202020204" pitchFamily="34" charset="0"/>
              </a:rPr>
              <a:t>Unicamp College of Medical Sciences, Campinas, Brazil, Unicamp College of Medical Sciences, Tocogynecology, Campinas, Brazil</a:t>
            </a:r>
            <a:endParaRPr lang="en-US" altLang="en-US" sz="2200" dirty="0">
              <a:latin typeface="Arial" panose="020B0604020202020204" pitchFamily="34" charset="0"/>
              <a:cs typeface="Arial" panose="020B0604020202020204" pitchFamily="34" charset="0"/>
            </a:endParaRPr>
          </a:p>
          <a:p>
            <a:pPr algn="ctr" defTabSz="525571" eaLnBrk="0" fontAlgn="base" hangingPunct="0">
              <a:spcBef>
                <a:spcPct val="0"/>
              </a:spcBef>
              <a:spcAft>
                <a:spcPct val="0"/>
              </a:spcAft>
            </a:pPr>
            <a:endParaRPr lang="en-US" altLang="en-US" sz="2300" dirty="0">
              <a:latin typeface="Arial" panose="020B0604020202020204" pitchFamily="34" charset="0"/>
            </a:endParaRPr>
          </a:p>
        </p:txBody>
      </p:sp>
      <p:cxnSp>
        <p:nvCxnSpPr>
          <p:cNvPr id="1035" name="AutoShape 11"/>
          <p:cNvCxnSpPr>
            <a:cxnSpLocks noChangeShapeType="1"/>
          </p:cNvCxnSpPr>
          <p:nvPr/>
        </p:nvCxnSpPr>
        <p:spPr bwMode="auto">
          <a:xfrm>
            <a:off x="11940877" y="28863607"/>
            <a:ext cx="18922008" cy="0"/>
          </a:xfrm>
          <a:prstGeom prst="straightConnector1">
            <a:avLst/>
          </a:prstGeom>
          <a:noFill/>
          <a:ln w="76200">
            <a:solidFill>
              <a:srgbClr val="EF402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14" name="TextBox 13"/>
          <p:cNvSpPr txBox="1"/>
          <p:nvPr/>
        </p:nvSpPr>
        <p:spPr>
          <a:xfrm>
            <a:off x="275770" y="29178175"/>
            <a:ext cx="8348516" cy="820225"/>
          </a:xfrm>
          <a:prstGeom prst="rect">
            <a:avLst/>
          </a:prstGeom>
          <a:noFill/>
        </p:spPr>
        <p:txBody>
          <a:bodyPr wrap="square" rtlCol="0">
            <a:spAutoFit/>
          </a:bodyPr>
          <a:lstStyle/>
          <a:p>
            <a:r>
              <a:rPr lang="en-GB" sz="2365" b="1" dirty="0">
                <a:solidFill>
                  <a:schemeClr val="bg1"/>
                </a:solidFill>
                <a:latin typeface="Century Gothic" panose="020B0502020202020204" pitchFamily="34" charset="0"/>
              </a:rPr>
              <a:t>PRESENTED AT THE 23</a:t>
            </a:r>
            <a:r>
              <a:rPr lang="en-GB" sz="2365" b="1" baseline="30000" dirty="0">
                <a:solidFill>
                  <a:schemeClr val="bg1"/>
                </a:solidFill>
                <a:latin typeface="Century Gothic" panose="020B0502020202020204" pitchFamily="34" charset="0"/>
              </a:rPr>
              <a:t>RD</a:t>
            </a:r>
            <a:r>
              <a:rPr lang="en-GB" sz="2365" b="1" dirty="0">
                <a:solidFill>
                  <a:schemeClr val="bg1"/>
                </a:solidFill>
                <a:latin typeface="Century Gothic" panose="020B0502020202020204" pitchFamily="34" charset="0"/>
              </a:rPr>
              <a:t> INTERNATIONAL AIDS CONFERENCE (AIDS 2020) </a:t>
            </a:r>
            <a:r>
              <a:rPr lang="es-ES" sz="2365" b="1" dirty="0">
                <a:solidFill>
                  <a:schemeClr val="bg1"/>
                </a:solidFill>
                <a:latin typeface="Century Gothic" panose="020B0502020202020204" pitchFamily="34" charset="0"/>
              </a:rPr>
              <a:t>| 6-10 JULY 2020</a:t>
            </a:r>
            <a:endParaRPr lang="en-GB" sz="2365" b="1" dirty="0">
              <a:solidFill>
                <a:schemeClr val="bg1"/>
              </a:solidFill>
              <a:latin typeface="Century Gothic" panose="020B0502020202020204" pitchFamily="34" charset="0"/>
            </a:endParaRPr>
          </a:p>
        </p:txBody>
      </p:sp>
      <p:sp>
        <p:nvSpPr>
          <p:cNvPr id="12" name="Text Box 4"/>
          <p:cNvSpPr txBox="1">
            <a:spLocks noChangeArrowheads="1"/>
          </p:cNvSpPr>
          <p:nvPr/>
        </p:nvSpPr>
        <p:spPr bwMode="auto">
          <a:xfrm>
            <a:off x="29037641" y="5302346"/>
            <a:ext cx="10808206" cy="23936202"/>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endParaRPr lang="en-US" altLang="en-US" sz="2000" dirty="0">
              <a:latin typeface="Arial" panose="020B0604020202020204" pitchFamily="34" charset="0"/>
            </a:endParaRP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just" defTabSz="525571" eaLnBrk="0" fontAlgn="base" hangingPunct="0">
              <a:spcBef>
                <a:spcPct val="0"/>
              </a:spcBef>
              <a:spcAft>
                <a:spcPct val="0"/>
              </a:spcAft>
            </a:pPr>
            <a:r>
              <a:rPr lang="en-US" altLang="en-US" sz="2759" b="1" dirty="0">
                <a:solidFill>
                  <a:srgbClr val="E72240"/>
                </a:solidFill>
                <a:latin typeface="Arial" panose="020B0604020202020204" pitchFamily="34" charset="0"/>
              </a:rPr>
              <a:t>Conclusions</a:t>
            </a:r>
          </a:p>
          <a:p>
            <a:pPr algn="just" defTabSz="525571" eaLnBrk="0" fontAlgn="base" hangingPunct="0">
              <a:spcBef>
                <a:spcPct val="0"/>
              </a:spcBef>
              <a:spcAft>
                <a:spcPct val="0"/>
              </a:spcAft>
            </a:pPr>
            <a:r>
              <a:rPr lang="en-US" sz="2600" dirty="0">
                <a:latin typeface="Arial" panose="020B0604020202020204" pitchFamily="34" charset="0"/>
                <a:cs typeface="Arial" panose="020B0604020202020204" pitchFamily="34" charset="0"/>
              </a:rPr>
              <a:t>Pregnant women using ART containing Efavirenz had a very low occurrence of MTCT, which demonstrates its important capacity to control viral load. We also observed a low occurrence of adverse maternal and neonatal effects in the population that had the same ART scheme during the whole pregnancy. The effects observed in the population that underwent a schematic change represents the effects of protease inhibitors, the main drug that replaced EFV when that was the recommendation for pregnant women in Brazil.</a:t>
            </a:r>
          </a:p>
          <a:p>
            <a:pPr algn="just" defTabSz="525571" eaLnBrk="0" fontAlgn="base" hangingPunct="0">
              <a:spcBef>
                <a:spcPct val="0"/>
              </a:spcBef>
              <a:spcAft>
                <a:spcPct val="0"/>
              </a:spcAft>
            </a:pPr>
            <a:r>
              <a:rPr lang="en-US" sz="2600" dirty="0">
                <a:latin typeface="Arial" panose="020B0604020202020204" pitchFamily="34" charset="0"/>
                <a:cs typeface="Arial" panose="020B0604020202020204" pitchFamily="34" charset="0"/>
              </a:rPr>
              <a:t>Thus, the use of EFV in the ART scheme for pregnant women in our service was associated with a low occurrence of malformations and adverse effects, confirming that this drug is a therapeutic possibility during pregnancy.</a:t>
            </a:r>
          </a:p>
          <a:p>
            <a:pPr algn="just" defTabSz="525571" eaLnBrk="0" fontAlgn="base" hangingPunct="0">
              <a:spcBef>
                <a:spcPct val="0"/>
              </a:spcBef>
              <a:spcAft>
                <a:spcPct val="0"/>
              </a:spcAft>
            </a:pPr>
            <a:endParaRPr lang="en-US" sz="2200" dirty="0">
              <a:latin typeface="Arial" panose="020B0604020202020204" pitchFamily="34" charset="0"/>
              <a:cs typeface="Arial" panose="020B0604020202020204" pitchFamily="34" charset="0"/>
            </a:endParaRPr>
          </a:p>
          <a:p>
            <a:pPr algn="just" defTabSz="525571" eaLnBrk="0" fontAlgn="base" hangingPunct="0">
              <a:spcBef>
                <a:spcPct val="0"/>
              </a:spcBef>
              <a:spcAft>
                <a:spcPct val="0"/>
              </a:spcAft>
            </a:pPr>
            <a:endParaRPr lang="en-US" altLang="en-US" sz="2000" dirty="0">
              <a:latin typeface="Arial" panose="020B0604020202020204" pitchFamily="34" charset="0"/>
            </a:endParaRPr>
          </a:p>
          <a:p>
            <a:pPr algn="just" defTabSz="525571" eaLnBrk="0" fontAlgn="base" hangingPunct="0">
              <a:spcBef>
                <a:spcPct val="0"/>
              </a:spcBef>
              <a:spcAft>
                <a:spcPct val="0"/>
              </a:spcAft>
            </a:pPr>
            <a:endParaRPr lang="en-US" altLang="en-US" sz="2000" dirty="0">
              <a:latin typeface="Arial" panose="020B0604020202020204" pitchFamily="34" charset="0"/>
            </a:endParaRPr>
          </a:p>
          <a:p>
            <a:pPr algn="just" defTabSz="525571" eaLnBrk="0" fontAlgn="base" hangingPunct="0">
              <a:spcBef>
                <a:spcPct val="0"/>
              </a:spcBef>
              <a:spcAft>
                <a:spcPct val="0"/>
              </a:spcAft>
            </a:pPr>
            <a:endParaRPr lang="en-US" altLang="en-US" sz="2000" dirty="0">
              <a:latin typeface="Arial" panose="020B0604020202020204" pitchFamily="34" charset="0"/>
            </a:endParaRPr>
          </a:p>
          <a:p>
            <a:pPr algn="just" defTabSz="525571" eaLnBrk="0" fontAlgn="base" hangingPunct="0">
              <a:spcBef>
                <a:spcPct val="0"/>
              </a:spcBef>
              <a:spcAft>
                <a:spcPct val="0"/>
              </a:spcAft>
            </a:pPr>
            <a:endParaRPr lang="en-US" altLang="en-US" sz="2000" dirty="0">
              <a:latin typeface="Arial" panose="020B0604020202020204" pitchFamily="34" charset="0"/>
            </a:endParaRPr>
          </a:p>
          <a:p>
            <a:pPr algn="just" defTabSz="525571" eaLnBrk="0" fontAlgn="base" hangingPunct="0">
              <a:spcBef>
                <a:spcPct val="0"/>
              </a:spcBef>
              <a:spcAft>
                <a:spcPct val="0"/>
              </a:spcAft>
            </a:pPr>
            <a:endParaRPr lang="en-US" altLang="en-US" sz="2000" dirty="0">
              <a:latin typeface="Arial" panose="020B0604020202020204" pitchFamily="34" charset="0"/>
            </a:endParaRPr>
          </a:p>
          <a:p>
            <a:pPr algn="just" defTabSz="525571" eaLnBrk="0" fontAlgn="base" hangingPunct="0">
              <a:spcBef>
                <a:spcPct val="0"/>
              </a:spcBef>
              <a:spcAft>
                <a:spcPct val="0"/>
              </a:spcAft>
            </a:pPr>
            <a:endParaRPr lang="en-US" altLang="en-US" sz="2000" dirty="0">
              <a:latin typeface="Arial" panose="020B0604020202020204" pitchFamily="34" charset="0"/>
            </a:endParaRPr>
          </a:p>
          <a:p>
            <a:pPr algn="just" defTabSz="525571" eaLnBrk="0" fontAlgn="base" hangingPunct="0">
              <a:spcBef>
                <a:spcPct val="0"/>
              </a:spcBef>
              <a:spcAft>
                <a:spcPct val="0"/>
              </a:spcAft>
            </a:pPr>
            <a:endParaRPr lang="en-US" altLang="en-US" sz="2000" dirty="0">
              <a:latin typeface="Arial" panose="020B0604020202020204" pitchFamily="34" charset="0"/>
            </a:endParaRPr>
          </a:p>
          <a:p>
            <a:pPr algn="just" defTabSz="525571" eaLnBrk="0" fontAlgn="base" hangingPunct="0">
              <a:spcBef>
                <a:spcPct val="0"/>
              </a:spcBef>
              <a:spcAft>
                <a:spcPct val="0"/>
              </a:spcAft>
            </a:pPr>
            <a:r>
              <a:rPr lang="en-US" altLang="en-US" sz="2200" dirty="0">
                <a:latin typeface="Arial" panose="020B0604020202020204" pitchFamily="34" charset="0"/>
                <a:cs typeface="Arial" panose="020B0604020202020204" pitchFamily="34" charset="0"/>
              </a:rPr>
              <a:t>_____________________________________</a:t>
            </a:r>
          </a:p>
          <a:p>
            <a:pPr algn="just" defTabSz="525571" eaLnBrk="0" fontAlgn="base" hangingPunct="0">
              <a:spcBef>
                <a:spcPct val="0"/>
              </a:spcBef>
              <a:spcAft>
                <a:spcPct val="0"/>
              </a:spcAft>
            </a:pPr>
            <a:endParaRPr lang="en-US" altLang="en-US" sz="2200" dirty="0">
              <a:latin typeface="Arial" panose="020B0604020202020204" pitchFamily="34" charset="0"/>
              <a:cs typeface="Arial" panose="020B0604020202020204" pitchFamily="34" charset="0"/>
            </a:endParaRPr>
          </a:p>
          <a:p>
            <a:pPr algn="just" defTabSz="525571" eaLnBrk="0" fontAlgn="base" hangingPunct="0">
              <a:spcBef>
                <a:spcPct val="0"/>
              </a:spcBef>
              <a:spcAft>
                <a:spcPct val="0"/>
              </a:spcAft>
            </a:pPr>
            <a:r>
              <a:rPr lang="pt-BR" baseline="30000" dirty="0">
                <a:latin typeface="Arial" panose="020B0604020202020204" pitchFamily="34" charset="0"/>
                <a:cs typeface="Arial" panose="020B0604020202020204" pitchFamily="34" charset="0"/>
              </a:rPr>
              <a:t>1 </a:t>
            </a:r>
            <a:r>
              <a:rPr lang="pt-BR" dirty="0">
                <a:latin typeface="Arial" panose="020B0604020202020204" pitchFamily="34" charset="0"/>
                <a:cs typeface="Arial" panose="020B0604020202020204" pitchFamily="34" charset="0"/>
              </a:rPr>
              <a:t>Fowler MG, Qin M, Fiscus SA, Currier JS, Flynn PM, Chipato T; IMPAACT 1077BF/1077FF PROMISE Study Team. Benefits and Risks of Antiretroviral Therapy for Perinatal HIV Prevention. N Engl J Med. 2016; 375 Suppl 18:1726-37.</a:t>
            </a:r>
          </a:p>
          <a:p>
            <a:pPr algn="just" defTabSz="525571" eaLnBrk="0" fontAlgn="base" hangingPunct="0">
              <a:spcBef>
                <a:spcPct val="0"/>
              </a:spcBef>
              <a:spcAft>
                <a:spcPct val="0"/>
              </a:spcAft>
            </a:pPr>
            <a:r>
              <a:rPr lang="pt-BR" baseline="30000" dirty="0">
                <a:latin typeface="Arial" panose="020B0604020202020204" pitchFamily="34" charset="0"/>
                <a:cs typeface="Arial" panose="020B0604020202020204" pitchFamily="34" charset="0"/>
              </a:rPr>
              <a:t>2 </a:t>
            </a:r>
            <a:r>
              <a:rPr lang="pt-BR" dirty="0">
                <a:latin typeface="Arial" panose="020B0604020202020204" pitchFamily="34" charset="0"/>
                <a:cs typeface="Arial" panose="020B0604020202020204" pitchFamily="34" charset="0"/>
              </a:rPr>
              <a:t>Li N, Sando MM, Spiegelman D, Hertzmark E, Liu E, Sando D, et al. . Antiretroviral Therapy in Relation to Birth Outcomes among HIV- infected Women: A Cohort Study. J Infect Dis. 2016; 213 Suppl 7:1057-64.</a:t>
            </a:r>
          </a:p>
          <a:p>
            <a:pPr algn="just" defTabSz="525571" eaLnBrk="0" fontAlgn="base" hangingPunct="0">
              <a:spcBef>
                <a:spcPct val="0"/>
              </a:spcBef>
              <a:spcAft>
                <a:spcPct val="0"/>
              </a:spcAft>
            </a:pPr>
            <a:r>
              <a:rPr lang="pt-BR" dirty="0">
                <a:latin typeface="Arial" panose="020B0604020202020204" pitchFamily="34" charset="0"/>
                <a:cs typeface="Arial" panose="020B0604020202020204" pitchFamily="34" charset="0"/>
              </a:rPr>
              <a:t>Kreitchmann R, Li SX, Melo VH, Fernandes Coelho D, Watts DH, Joao E, et al. Predictors of adverse pregnancy outcomes in women infected with HIV in Latin America and the Caribbean: a cohort study. BJOG. 2014; 121 Suppl 12:1501-8.</a:t>
            </a:r>
          </a:p>
          <a:p>
            <a:pPr algn="just" defTabSz="525571" eaLnBrk="0" fontAlgn="base" hangingPunct="0">
              <a:spcBef>
                <a:spcPct val="0"/>
              </a:spcBef>
              <a:spcAft>
                <a:spcPct val="0"/>
              </a:spcAft>
            </a:pPr>
            <a:r>
              <a:rPr lang="pt-BR" baseline="30000" dirty="0">
                <a:latin typeface="Arial" panose="020B0604020202020204" pitchFamily="34" charset="0"/>
                <a:cs typeface="Arial" panose="020B0604020202020204" pitchFamily="34" charset="0"/>
              </a:rPr>
              <a:t>3 </a:t>
            </a:r>
            <a:r>
              <a:rPr lang="pt-BR" dirty="0">
                <a:latin typeface="Arial" panose="020B0604020202020204" pitchFamily="34" charset="0"/>
                <a:cs typeface="Arial" panose="020B0604020202020204" pitchFamily="34" charset="0"/>
              </a:rPr>
              <a:t>Slyker JA, Patterson J, Ambler G, Richardson BA, Maleche-Obimbo E, Bosire R, et al. Correlates and outcomes of preterm birth, low birth weight, and small for gestational age in HIV- exposed uninfected infants. BMC Pregnancy Childbirth. 2014; 14:7.</a:t>
            </a:r>
          </a:p>
          <a:p>
            <a:pPr algn="just" defTabSz="525571" eaLnBrk="0" fontAlgn="base" hangingPunct="0">
              <a:spcBef>
                <a:spcPct val="0"/>
              </a:spcBef>
              <a:spcAft>
                <a:spcPct val="0"/>
              </a:spcAft>
            </a:pPr>
            <a:r>
              <a:rPr lang="pt-BR" baseline="30000" dirty="0">
                <a:latin typeface="Arial" panose="020B0604020202020204" pitchFamily="34" charset="0"/>
                <a:cs typeface="Arial" panose="020B0604020202020204" pitchFamily="34" charset="0"/>
              </a:rPr>
              <a:t>4 </a:t>
            </a:r>
            <a:r>
              <a:rPr lang="pt-BR" dirty="0">
                <a:latin typeface="Arial" panose="020B0604020202020204" pitchFamily="34" charset="0"/>
                <a:cs typeface="Arial" panose="020B0604020202020204" pitchFamily="34" charset="0"/>
              </a:rPr>
              <a:t>Santini-Oliveira M, Friedman RK, Veloso VG, Cunha CB, Pilotto JH, Marins LM, et al. Incidence of antiretroviral adverse drug reactions in pregnant 139 women in two referral centers for HIV prevention of mother-to-childtransmission care and research in Rio de Janeiro, Brazil. Braz J Infect Dis. 2014; 18 Suppl 4:372-8. </a:t>
            </a:r>
          </a:p>
          <a:p>
            <a:pPr algn="just" defTabSz="525571" eaLnBrk="0" fontAlgn="base" hangingPunct="0">
              <a:spcBef>
                <a:spcPct val="0"/>
              </a:spcBef>
              <a:spcAft>
                <a:spcPct val="0"/>
              </a:spcAft>
            </a:pPr>
            <a:endParaRPr lang="en-US" altLang="en-US" dirty="0">
              <a:latin typeface="Arial" panose="020B0604020202020204" pitchFamily="34" charset="0"/>
              <a:cs typeface="Arial" panose="020B0604020202020204" pitchFamily="34" charset="0"/>
            </a:endParaRPr>
          </a:p>
        </p:txBody>
      </p:sp>
      <p:pic>
        <p:nvPicPr>
          <p:cNvPr id="13" name="Picture 8" descr="Test">
            <a:extLst>
              <a:ext uri="{FF2B5EF4-FFF2-40B4-BE49-F238E27FC236}">
                <a16:creationId xmlns:a16="http://schemas.microsoft.com/office/drawing/2014/main" id="{3C94415A-E404-463E-8B15-B79B1E21F9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2877" y="450060"/>
            <a:ext cx="2743201" cy="27432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Caism - Hospital da Mulher J. A. Pinotti&#10;">
            <a:extLst>
              <a:ext uri="{FF2B5EF4-FFF2-40B4-BE49-F238E27FC236}">
                <a16:creationId xmlns:a16="http://schemas.microsoft.com/office/drawing/2014/main" id="{28A949F5-08DB-413F-B66F-806081F165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99439" y="450060"/>
            <a:ext cx="3048000" cy="304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 name="Gráfico 19">
            <a:extLst>
              <a:ext uri="{FF2B5EF4-FFF2-40B4-BE49-F238E27FC236}">
                <a16:creationId xmlns:a16="http://schemas.microsoft.com/office/drawing/2014/main" id="{62752D54-EBF1-42BC-85A3-9E5B10D641F3}"/>
              </a:ext>
            </a:extLst>
          </p:cNvPr>
          <p:cNvGraphicFramePr/>
          <p:nvPr>
            <p:extLst>
              <p:ext uri="{D42A27DB-BD31-4B8C-83A1-F6EECF244321}">
                <p14:modId xmlns:p14="http://schemas.microsoft.com/office/powerpoint/2010/main" val="868076423"/>
              </p:ext>
            </p:extLst>
          </p:nvPr>
        </p:nvGraphicFramePr>
        <p:xfrm>
          <a:off x="30047158" y="5409325"/>
          <a:ext cx="8789173" cy="714782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6" name="Gráfico 25">
            <a:extLst>
              <a:ext uri="{FF2B5EF4-FFF2-40B4-BE49-F238E27FC236}">
                <a16:creationId xmlns:a16="http://schemas.microsoft.com/office/drawing/2014/main" id="{01504F39-FF2B-4A40-9F1C-A9FFC30677E2}"/>
              </a:ext>
            </a:extLst>
          </p:cNvPr>
          <p:cNvGraphicFramePr/>
          <p:nvPr>
            <p:extLst>
              <p:ext uri="{D42A27DB-BD31-4B8C-83A1-F6EECF244321}">
                <p14:modId xmlns:p14="http://schemas.microsoft.com/office/powerpoint/2010/main" val="2903747032"/>
              </p:ext>
            </p:extLst>
          </p:nvPr>
        </p:nvGraphicFramePr>
        <p:xfrm>
          <a:off x="16486541" y="20595897"/>
          <a:ext cx="9830677" cy="6479815"/>
        </p:xfrm>
        <a:graphic>
          <a:graphicData uri="http://schemas.openxmlformats.org/drawingml/2006/chart">
            <c:chart xmlns:c="http://schemas.openxmlformats.org/drawingml/2006/chart" xmlns:r="http://schemas.openxmlformats.org/officeDocument/2006/relationships" r:id="rId9"/>
          </a:graphicData>
        </a:graphic>
      </p:graphicFrame>
      <p:cxnSp>
        <p:nvCxnSpPr>
          <p:cNvPr id="18" name="AutoShape 11">
            <a:extLst>
              <a:ext uri="{FF2B5EF4-FFF2-40B4-BE49-F238E27FC236}">
                <a16:creationId xmlns:a16="http://schemas.microsoft.com/office/drawing/2014/main" id="{DD7FFCFB-575C-495D-9910-15F22CBD7E5E}"/>
              </a:ext>
            </a:extLst>
          </p:cNvPr>
          <p:cNvCxnSpPr>
            <a:cxnSpLocks noChangeShapeType="1"/>
          </p:cNvCxnSpPr>
          <p:nvPr/>
        </p:nvCxnSpPr>
        <p:spPr bwMode="auto">
          <a:xfrm>
            <a:off x="11689267" y="3398527"/>
            <a:ext cx="18922008" cy="0"/>
          </a:xfrm>
          <a:prstGeom prst="straightConnector1">
            <a:avLst/>
          </a:prstGeom>
          <a:noFill/>
          <a:ln w="76200">
            <a:solidFill>
              <a:srgbClr val="EF402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graphicFrame>
        <p:nvGraphicFramePr>
          <p:cNvPr id="10" name="Table 9">
            <a:extLst>
              <a:ext uri="{FF2B5EF4-FFF2-40B4-BE49-F238E27FC236}">
                <a16:creationId xmlns:a16="http://schemas.microsoft.com/office/drawing/2014/main" id="{CA9E75A8-EA6C-4898-9050-496E6FF71EF7}"/>
              </a:ext>
            </a:extLst>
          </p:cNvPr>
          <p:cNvGraphicFramePr>
            <a:graphicFrameLocks noGrp="1"/>
          </p:cNvGraphicFramePr>
          <p:nvPr>
            <p:extLst>
              <p:ext uri="{D42A27DB-BD31-4B8C-83A1-F6EECF244321}">
                <p14:modId xmlns:p14="http://schemas.microsoft.com/office/powerpoint/2010/main" val="756559259"/>
              </p:ext>
            </p:extLst>
          </p:nvPr>
        </p:nvGraphicFramePr>
        <p:xfrm>
          <a:off x="2957916" y="19438791"/>
          <a:ext cx="10757366" cy="7639631"/>
        </p:xfrm>
        <a:graphic>
          <a:graphicData uri="http://schemas.openxmlformats.org/drawingml/2006/table">
            <a:tbl>
              <a:tblPr firstRow="1" firstCol="1" bandRow="1">
                <a:tableStyleId>{616DA210-FB5B-4158-B5E0-FEB733F419BA}</a:tableStyleId>
              </a:tblPr>
              <a:tblGrid>
                <a:gridCol w="3749310">
                  <a:extLst>
                    <a:ext uri="{9D8B030D-6E8A-4147-A177-3AD203B41FA5}">
                      <a16:colId xmlns:a16="http://schemas.microsoft.com/office/drawing/2014/main" val="2311503975"/>
                    </a:ext>
                  </a:extLst>
                </a:gridCol>
                <a:gridCol w="3486508">
                  <a:extLst>
                    <a:ext uri="{9D8B030D-6E8A-4147-A177-3AD203B41FA5}">
                      <a16:colId xmlns:a16="http://schemas.microsoft.com/office/drawing/2014/main" val="1127698011"/>
                    </a:ext>
                  </a:extLst>
                </a:gridCol>
                <a:gridCol w="3521548">
                  <a:extLst>
                    <a:ext uri="{9D8B030D-6E8A-4147-A177-3AD203B41FA5}">
                      <a16:colId xmlns:a16="http://schemas.microsoft.com/office/drawing/2014/main" val="2042016695"/>
                    </a:ext>
                  </a:extLst>
                </a:gridCol>
              </a:tblGrid>
              <a:tr h="1210362">
                <a:tc>
                  <a:txBody>
                    <a:bodyPr/>
                    <a:lstStyle/>
                    <a:p>
                      <a:pPr algn="l" rtl="0" fontAlgn="ctr"/>
                      <a:r>
                        <a:rPr lang="en-US" sz="1800" u="none" strike="noStrike" dirty="0">
                          <a:effectLst/>
                          <a:latin typeface="Arial" panose="020B0604020202020204" pitchFamily="34" charset="0"/>
                          <a:cs typeface="Arial" panose="020B0604020202020204" pitchFamily="34" charset="0"/>
                        </a:rPr>
                        <a:t>  </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800" u="none" strike="noStrike" dirty="0">
                          <a:effectLst/>
                          <a:latin typeface="Arial" panose="020B0604020202020204" pitchFamily="34" charset="0"/>
                          <a:cs typeface="Arial" panose="020B0604020202020204" pitchFamily="34" charset="0"/>
                        </a:rPr>
                        <a:t>Pregnant women exposed to EFV during whole pregnancy</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800" u="none" strike="noStrike" dirty="0">
                          <a:effectLst/>
                          <a:latin typeface="Arial" panose="020B0604020202020204" pitchFamily="34" charset="0"/>
                          <a:cs typeface="Arial" panose="020B0604020202020204" pitchFamily="34" charset="0"/>
                        </a:rPr>
                        <a:t>Pregnant women exposed to EFV with ART scheme changed during pregnancy</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313989"/>
                  </a:ext>
                </a:extLst>
              </a:tr>
              <a:tr h="307814">
                <a:tc>
                  <a:txBody>
                    <a:bodyPr/>
                    <a:lstStyle/>
                    <a:p>
                      <a:pPr algn="ctr" rtl="0" fontAlgn="ctr"/>
                      <a:r>
                        <a:rPr lang="en-US" sz="1800" u="none" strike="noStrike" dirty="0">
                          <a:effectLst/>
                          <a:latin typeface="Arial" panose="020B0604020202020204" pitchFamily="34" charset="0"/>
                          <a:cs typeface="Arial" panose="020B0604020202020204" pitchFamily="34" charset="0"/>
                        </a:rPr>
                        <a:t>Average Age</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rtl="0" fontAlgn="ctr"/>
                      <a:r>
                        <a:rPr lang="en-US" sz="1800" u="none" strike="noStrike">
                          <a:effectLst/>
                          <a:latin typeface="Arial" panose="020B0604020202020204" pitchFamily="34" charset="0"/>
                          <a:cs typeface="Arial" panose="020B0604020202020204" pitchFamily="34" charset="0"/>
                        </a:rPr>
                        <a:t>31,3 ± 5,7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rtl="0" fontAlgn="ctr"/>
                      <a:r>
                        <a:rPr lang="en-US" sz="1800" u="none" strike="noStrike">
                          <a:effectLst/>
                          <a:latin typeface="Arial" panose="020B0604020202020204" pitchFamily="34" charset="0"/>
                          <a:cs typeface="Arial" panose="020B0604020202020204" pitchFamily="34" charset="0"/>
                        </a:rPr>
                        <a:t>31,2 ± 5,8</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30837021"/>
                  </a:ext>
                </a:extLst>
              </a:tr>
              <a:tr h="307814">
                <a:tc>
                  <a:txBody>
                    <a:bodyPr/>
                    <a:lstStyle/>
                    <a:p>
                      <a:pPr algn="ctr" rtl="0" fontAlgn="ctr"/>
                      <a:r>
                        <a:rPr lang="en-US" sz="1800" u="none" strike="noStrike" dirty="0">
                          <a:effectLst/>
                          <a:latin typeface="Arial" panose="020B0604020202020204" pitchFamily="34" charset="0"/>
                          <a:cs typeface="Arial" panose="020B0604020202020204" pitchFamily="34" charset="0"/>
                        </a:rPr>
                        <a:t>Average Parity</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sz="1800" u="none" strike="noStrike">
                          <a:effectLst/>
                          <a:latin typeface="Arial" panose="020B0604020202020204" pitchFamily="34" charset="0"/>
                          <a:cs typeface="Arial" panose="020B0604020202020204" pitchFamily="34" charset="0"/>
                        </a:rPr>
                        <a:t>2,1 ± 1,3</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sz="1800" u="none" strike="noStrike">
                          <a:effectLst/>
                          <a:latin typeface="Arial" panose="020B0604020202020204" pitchFamily="34" charset="0"/>
                          <a:cs typeface="Arial" panose="020B0604020202020204" pitchFamily="34" charset="0"/>
                        </a:rPr>
                        <a:t>1,6 ± 1,3</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1911350"/>
                  </a:ext>
                </a:extLst>
              </a:tr>
              <a:tr h="608663">
                <a:tc>
                  <a:txBody>
                    <a:bodyPr/>
                    <a:lstStyle/>
                    <a:p>
                      <a:pPr algn="ctr" rtl="0" fontAlgn="ctr"/>
                      <a:r>
                        <a:rPr lang="en-US" sz="1800" u="none" strike="noStrike" dirty="0">
                          <a:effectLst/>
                          <a:latin typeface="Arial" panose="020B0604020202020204" pitchFamily="34" charset="0"/>
                          <a:cs typeface="Arial" panose="020B0604020202020204" pitchFamily="34" charset="0"/>
                        </a:rPr>
                        <a:t>Average number of live children</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sz="1800" u="none" strike="noStrike">
                          <a:effectLst/>
                          <a:latin typeface="Arial" panose="020B0604020202020204" pitchFamily="34" charset="0"/>
                          <a:cs typeface="Arial" panose="020B0604020202020204" pitchFamily="34" charset="0"/>
                        </a:rPr>
                        <a:t>2,0 ± 1,3</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sz="1800" u="none" strike="noStrike">
                          <a:effectLst/>
                          <a:latin typeface="Arial" panose="020B0604020202020204" pitchFamily="34" charset="0"/>
                          <a:cs typeface="Arial" panose="020B0604020202020204" pitchFamily="34" charset="0"/>
                        </a:rPr>
                        <a:t>1,5 ± 1,2</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82090399"/>
                  </a:ext>
                </a:extLst>
              </a:tr>
              <a:tr h="307814">
                <a:tc>
                  <a:txBody>
                    <a:bodyPr/>
                    <a:lstStyle/>
                    <a:p>
                      <a:pPr algn="ctr" rtl="0" fontAlgn="ctr"/>
                      <a:r>
                        <a:rPr lang="en-US" sz="1800" u="none" strike="noStrike" dirty="0">
                          <a:effectLst/>
                          <a:latin typeface="Arial" panose="020B0604020202020204" pitchFamily="34" charset="0"/>
                          <a:cs typeface="Arial" panose="020B0604020202020204" pitchFamily="34" charset="0"/>
                        </a:rPr>
                        <a:t>Previous diagnosis</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sz="1800" u="none" strike="noStrike" dirty="0">
                          <a:effectLst/>
                          <a:latin typeface="Arial" panose="020B0604020202020204" pitchFamily="34" charset="0"/>
                          <a:cs typeface="Arial" panose="020B0604020202020204" pitchFamily="34" charset="0"/>
                        </a:rPr>
                        <a:t>89%</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sz="1800" u="none" strike="noStrike">
                          <a:effectLst/>
                          <a:latin typeface="Arial" panose="020B0604020202020204" pitchFamily="34" charset="0"/>
                          <a:cs typeface="Arial" panose="020B0604020202020204" pitchFamily="34" charset="0"/>
                        </a:rPr>
                        <a:t>100%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9299757"/>
                  </a:ext>
                </a:extLst>
              </a:tr>
              <a:tr h="608663">
                <a:tc>
                  <a:txBody>
                    <a:bodyPr/>
                    <a:lstStyle/>
                    <a:p>
                      <a:pPr algn="ctr" rtl="0" fontAlgn="ctr"/>
                      <a:r>
                        <a:rPr lang="en-US" sz="1800" u="none" strike="noStrike" dirty="0">
                          <a:effectLst/>
                          <a:latin typeface="Arial" panose="020B0604020202020204" pitchFamily="34" charset="0"/>
                          <a:cs typeface="Arial" panose="020B0604020202020204" pitchFamily="34" charset="0"/>
                        </a:rPr>
                        <a:t>Diagnosis during pregnancy</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sz="1800" u="none" strike="noStrike" dirty="0">
                          <a:effectLst/>
                          <a:latin typeface="Arial" panose="020B0604020202020204" pitchFamily="34" charset="0"/>
                          <a:cs typeface="Arial" panose="020B0604020202020204" pitchFamily="34" charset="0"/>
                        </a:rPr>
                        <a:t>11%</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sz="1800" u="none" strike="noStrike">
                          <a:effectLst/>
                          <a:latin typeface="Arial" panose="020B0604020202020204" pitchFamily="34" charset="0"/>
                          <a:cs typeface="Arial" panose="020B0604020202020204" pitchFamily="34" charset="0"/>
                        </a:rPr>
                        <a:t>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37680054"/>
                  </a:ext>
                </a:extLst>
              </a:tr>
              <a:tr h="608663">
                <a:tc>
                  <a:txBody>
                    <a:bodyPr/>
                    <a:lstStyle/>
                    <a:p>
                      <a:pPr algn="ctr" rtl="0" fontAlgn="ctr"/>
                      <a:r>
                        <a:rPr lang="en-US" sz="1800" u="none" strike="noStrike" dirty="0">
                          <a:effectLst/>
                          <a:latin typeface="Arial" panose="020B0604020202020204" pitchFamily="34" charset="0"/>
                          <a:cs typeface="Arial" panose="020B0604020202020204" pitchFamily="34" charset="0"/>
                        </a:rPr>
                        <a:t>Average number of prenatal consulting</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sz="1800" u="none" strike="noStrike" dirty="0">
                          <a:effectLst/>
                          <a:latin typeface="Arial" panose="020B0604020202020204" pitchFamily="34" charset="0"/>
                          <a:cs typeface="Arial" panose="020B0604020202020204" pitchFamily="34" charset="0"/>
                        </a:rPr>
                        <a:t>8,2 ± 3,9</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sz="1800" u="none" strike="noStrike">
                          <a:effectLst/>
                          <a:latin typeface="Arial" panose="020B0604020202020204" pitchFamily="34" charset="0"/>
                          <a:cs typeface="Arial" panose="020B0604020202020204" pitchFamily="34" charset="0"/>
                        </a:rPr>
                        <a:t>8,7 ± 3,1</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0068793"/>
                  </a:ext>
                </a:extLst>
              </a:tr>
              <a:tr h="608663">
                <a:tc>
                  <a:txBody>
                    <a:bodyPr/>
                    <a:lstStyle/>
                    <a:p>
                      <a:pPr algn="ctr" rtl="0" fontAlgn="ctr"/>
                      <a:r>
                        <a:rPr lang="en-US" sz="1800" u="none" strike="noStrike" dirty="0">
                          <a:effectLst/>
                          <a:latin typeface="Arial" panose="020B0604020202020204" pitchFamily="34" charset="0"/>
                          <a:cs typeface="Arial" panose="020B0604020202020204" pitchFamily="34" charset="0"/>
                        </a:rPr>
                        <a:t>Average GA at the beginning of prenatal care (weeks)</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sz="1800" u="none" strike="noStrike" dirty="0">
                          <a:effectLst/>
                          <a:latin typeface="Arial" panose="020B0604020202020204" pitchFamily="34" charset="0"/>
                          <a:cs typeface="Arial" panose="020B0604020202020204" pitchFamily="34" charset="0"/>
                        </a:rPr>
                        <a:t>15,5 ± 8,6</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sz="1800" u="none" strike="noStrike">
                          <a:effectLst/>
                          <a:latin typeface="Arial" panose="020B0604020202020204" pitchFamily="34" charset="0"/>
                          <a:cs typeface="Arial" panose="020B0604020202020204" pitchFamily="34" charset="0"/>
                        </a:rPr>
                        <a:t>12,9 ± 6,4</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90063963"/>
                  </a:ext>
                </a:extLst>
              </a:tr>
              <a:tr h="307814">
                <a:tc>
                  <a:txBody>
                    <a:bodyPr/>
                    <a:lstStyle/>
                    <a:p>
                      <a:pPr algn="ctr" rtl="0" fontAlgn="ctr"/>
                      <a:r>
                        <a:rPr lang="en-US" sz="1800" u="none" strike="noStrike">
                          <a:effectLst/>
                          <a:latin typeface="Arial" panose="020B0604020202020204" pitchFamily="34" charset="0"/>
                          <a:cs typeface="Arial" panose="020B0604020202020204" pitchFamily="34" charset="0"/>
                        </a:rPr>
                        <a:t>Infectious comorbidities</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sz="1800" u="none" strike="noStrike" dirty="0">
                          <a:effectLst/>
                          <a:latin typeface="Arial" panose="020B0604020202020204" pitchFamily="34" charset="0"/>
                          <a:cs typeface="Arial" panose="020B0604020202020204" pitchFamily="34" charset="0"/>
                        </a:rPr>
                        <a:t>4%</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sz="1800" u="none" strike="noStrike">
                          <a:effectLst/>
                          <a:latin typeface="Arial" panose="020B0604020202020204" pitchFamily="34" charset="0"/>
                          <a:cs typeface="Arial" panose="020B0604020202020204" pitchFamily="34" charset="0"/>
                        </a:rPr>
                        <a:t>8%</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57710496"/>
                  </a:ext>
                </a:extLst>
              </a:tr>
              <a:tr h="307814">
                <a:tc>
                  <a:txBody>
                    <a:bodyPr/>
                    <a:lstStyle/>
                    <a:p>
                      <a:pPr algn="ctr" rtl="0" fontAlgn="ctr"/>
                      <a:r>
                        <a:rPr lang="en-US" sz="1800" u="none" strike="noStrike">
                          <a:effectLst/>
                          <a:latin typeface="Arial" panose="020B0604020202020204" pitchFamily="34" charset="0"/>
                          <a:cs typeface="Arial" panose="020B0604020202020204" pitchFamily="34" charset="0"/>
                        </a:rPr>
                        <a:t>Syphilis</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sz="1800" u="none" strike="noStrike" dirty="0">
                          <a:effectLst/>
                          <a:latin typeface="Arial" panose="020B0604020202020204" pitchFamily="34" charset="0"/>
                          <a:cs typeface="Arial" panose="020B0604020202020204" pitchFamily="34" charset="0"/>
                        </a:rPr>
                        <a:t>2%</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sz="1800" u="none" strike="noStrike">
                          <a:effectLst/>
                          <a:latin typeface="Arial" panose="020B0604020202020204" pitchFamily="34" charset="0"/>
                          <a:cs typeface="Arial" panose="020B0604020202020204" pitchFamily="34" charset="0"/>
                        </a:rPr>
                        <a:t>8%</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28459957"/>
                  </a:ext>
                </a:extLst>
              </a:tr>
              <a:tr h="307814">
                <a:tc>
                  <a:txBody>
                    <a:bodyPr/>
                    <a:lstStyle/>
                    <a:p>
                      <a:pPr algn="ctr" rtl="0" fontAlgn="ctr"/>
                      <a:r>
                        <a:rPr lang="en-US" sz="1800" u="none" strike="noStrike">
                          <a:effectLst/>
                          <a:latin typeface="Arial" panose="020B0604020202020204" pitchFamily="34" charset="0"/>
                          <a:cs typeface="Arial" panose="020B0604020202020204" pitchFamily="34" charset="0"/>
                        </a:rPr>
                        <a:t>Hepatitis B</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sz="1800" u="none" strike="noStrike" dirty="0">
                          <a:effectLst/>
                          <a:latin typeface="Arial" panose="020B0604020202020204" pitchFamily="34" charset="0"/>
                          <a:cs typeface="Arial" panose="020B0604020202020204" pitchFamily="34" charset="0"/>
                        </a:rPr>
                        <a:t>0%</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sz="1800" u="none" strike="noStrike">
                          <a:effectLst/>
                          <a:latin typeface="Arial" panose="020B0604020202020204" pitchFamily="34" charset="0"/>
                          <a:cs typeface="Arial" panose="020B0604020202020204" pitchFamily="34" charset="0"/>
                        </a:rPr>
                        <a:t>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64791483"/>
                  </a:ext>
                </a:extLst>
              </a:tr>
              <a:tr h="307814">
                <a:tc>
                  <a:txBody>
                    <a:bodyPr/>
                    <a:lstStyle/>
                    <a:p>
                      <a:pPr algn="ctr" rtl="0" fontAlgn="ctr"/>
                      <a:r>
                        <a:rPr lang="en-US" sz="1800" u="none" strike="noStrike">
                          <a:effectLst/>
                          <a:latin typeface="Arial" panose="020B0604020202020204" pitchFamily="34" charset="0"/>
                          <a:cs typeface="Arial" panose="020B0604020202020204" pitchFamily="34" charset="0"/>
                        </a:rPr>
                        <a:t>Hepatitis C</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sz="1800" u="none" strike="noStrike" dirty="0">
                          <a:effectLst/>
                          <a:latin typeface="Arial" panose="020B0604020202020204" pitchFamily="34" charset="0"/>
                          <a:cs typeface="Arial" panose="020B0604020202020204" pitchFamily="34" charset="0"/>
                        </a:rPr>
                        <a:t>7%</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sz="1800" u="none" strike="noStrike" dirty="0">
                          <a:effectLst/>
                          <a:latin typeface="Arial" panose="020B0604020202020204" pitchFamily="34" charset="0"/>
                          <a:cs typeface="Arial" panose="020B0604020202020204" pitchFamily="34" charset="0"/>
                        </a:rPr>
                        <a:t>8%</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48495978"/>
                  </a:ext>
                </a:extLst>
              </a:tr>
              <a:tr h="307814">
                <a:tc>
                  <a:txBody>
                    <a:bodyPr/>
                    <a:lstStyle/>
                    <a:p>
                      <a:pPr algn="ctr" rtl="0" fontAlgn="ctr"/>
                      <a:r>
                        <a:rPr lang="en-US" sz="1800" u="none" strike="noStrike">
                          <a:effectLst/>
                          <a:latin typeface="Arial" panose="020B0604020202020204" pitchFamily="34" charset="0"/>
                          <a:cs typeface="Arial" panose="020B0604020202020204" pitchFamily="34" charset="0"/>
                        </a:rPr>
                        <a:t>CMV</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sz="1800" u="none" strike="noStrike" dirty="0">
                          <a:effectLst/>
                          <a:latin typeface="Arial" panose="020B0604020202020204" pitchFamily="34" charset="0"/>
                          <a:cs typeface="Arial" panose="020B0604020202020204" pitchFamily="34" charset="0"/>
                        </a:rPr>
                        <a:t>0%</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sz="1800" u="none" strike="noStrike" dirty="0">
                          <a:effectLst/>
                          <a:latin typeface="Arial" panose="020B0604020202020204" pitchFamily="34" charset="0"/>
                          <a:cs typeface="Arial" panose="020B0604020202020204" pitchFamily="34" charset="0"/>
                        </a:rPr>
                        <a:t>0%</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27379441"/>
                  </a:ext>
                </a:extLst>
              </a:tr>
              <a:tr h="307814">
                <a:tc>
                  <a:txBody>
                    <a:bodyPr/>
                    <a:lstStyle/>
                    <a:p>
                      <a:pPr algn="ctr" rtl="0" fontAlgn="ctr"/>
                      <a:r>
                        <a:rPr lang="en-US" sz="1800" u="none" strike="noStrike" dirty="0">
                          <a:effectLst/>
                          <a:latin typeface="Arial" panose="020B0604020202020204" pitchFamily="34" charset="0"/>
                          <a:cs typeface="Arial" panose="020B0604020202020204" pitchFamily="34" charset="0"/>
                        </a:rPr>
                        <a:t>Condyloma</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sz="1800" u="none" strike="noStrike">
                          <a:effectLst/>
                          <a:latin typeface="Arial" panose="020B0604020202020204" pitchFamily="34" charset="0"/>
                          <a:cs typeface="Arial" panose="020B0604020202020204" pitchFamily="34" charset="0"/>
                        </a:rPr>
                        <a:t>9%</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sz="1800" u="none" strike="noStrike" dirty="0">
                          <a:effectLst/>
                          <a:latin typeface="Arial" panose="020B0604020202020204" pitchFamily="34" charset="0"/>
                          <a:cs typeface="Arial" panose="020B0604020202020204" pitchFamily="34" charset="0"/>
                        </a:rPr>
                        <a:t>17%</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68099758"/>
                  </a:ext>
                </a:extLst>
              </a:tr>
              <a:tr h="307814">
                <a:tc>
                  <a:txBody>
                    <a:bodyPr/>
                    <a:lstStyle/>
                    <a:p>
                      <a:pPr algn="ctr" rtl="0" fontAlgn="ctr"/>
                      <a:r>
                        <a:rPr lang="en-US" sz="1800" u="none" strike="noStrike">
                          <a:effectLst/>
                          <a:latin typeface="Arial" panose="020B0604020202020204" pitchFamily="34" charset="0"/>
                          <a:cs typeface="Arial" panose="020B0604020202020204" pitchFamily="34" charset="0"/>
                        </a:rPr>
                        <a:t>ARV:  LPV/r</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sz="1800" u="none" strike="noStrike">
                          <a:effectLst/>
                          <a:latin typeface="Arial" panose="020B0604020202020204" pitchFamily="34" charset="0"/>
                          <a:cs typeface="Arial" panose="020B0604020202020204" pitchFamily="34" charset="0"/>
                        </a:rPr>
                        <a:t>-</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sz="1800" u="none" strike="noStrike" dirty="0">
                          <a:effectLst/>
                          <a:latin typeface="Arial" panose="020B0604020202020204" pitchFamily="34" charset="0"/>
                          <a:cs typeface="Arial" panose="020B0604020202020204" pitchFamily="34" charset="0"/>
                        </a:rPr>
                        <a:t>78%</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86243034"/>
                  </a:ext>
                </a:extLst>
              </a:tr>
              <a:tr h="608663">
                <a:tc>
                  <a:txBody>
                    <a:bodyPr/>
                    <a:lstStyle/>
                    <a:p>
                      <a:pPr algn="ctr" rtl="0" fontAlgn="ctr"/>
                      <a:r>
                        <a:rPr lang="en-US" sz="1800" u="none" strike="noStrike">
                          <a:effectLst/>
                          <a:latin typeface="Arial" panose="020B0604020202020204" pitchFamily="34" charset="0"/>
                          <a:cs typeface="Arial" panose="020B0604020202020204" pitchFamily="34" charset="0"/>
                        </a:rPr>
                        <a:t>ARV: other protease inhibitors</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sz="1800" u="none" strike="noStrike">
                          <a:effectLst/>
                          <a:latin typeface="Arial" panose="020B0604020202020204" pitchFamily="34" charset="0"/>
                          <a:cs typeface="Arial" panose="020B0604020202020204" pitchFamily="34" charset="0"/>
                        </a:rPr>
                        <a:t>-</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sz="1800" u="none" strike="noStrike" dirty="0">
                          <a:effectLst/>
                          <a:latin typeface="Arial" panose="020B0604020202020204" pitchFamily="34" charset="0"/>
                          <a:cs typeface="Arial" panose="020B0604020202020204" pitchFamily="34" charset="0"/>
                        </a:rPr>
                        <a:t>8%</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0989684"/>
                  </a:ext>
                </a:extLst>
              </a:tr>
              <a:tr h="307814">
                <a:tc>
                  <a:txBody>
                    <a:bodyPr/>
                    <a:lstStyle/>
                    <a:p>
                      <a:pPr algn="ctr" rtl="0" fontAlgn="ctr"/>
                      <a:r>
                        <a:rPr lang="en-US" sz="1800" u="none" strike="noStrike" dirty="0">
                          <a:effectLst/>
                          <a:latin typeface="Arial" panose="020B0604020202020204" pitchFamily="34" charset="0"/>
                          <a:cs typeface="Arial" panose="020B0604020202020204" pitchFamily="34" charset="0"/>
                        </a:rPr>
                        <a:t>Other ART schemes</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sz="1800" u="none" strike="noStrike" dirty="0">
                          <a:effectLst/>
                          <a:latin typeface="Arial" panose="020B0604020202020204" pitchFamily="34" charset="0"/>
                          <a:cs typeface="Arial" panose="020B0604020202020204" pitchFamily="34" charset="0"/>
                        </a:rPr>
                        <a:t>-</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sz="1800" u="none" strike="noStrike" dirty="0">
                          <a:effectLst/>
                          <a:latin typeface="Arial" panose="020B0604020202020204" pitchFamily="34" charset="0"/>
                          <a:cs typeface="Arial" panose="020B0604020202020204" pitchFamily="34" charset="0"/>
                        </a:rPr>
                        <a:t>13%</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29886842"/>
                  </a:ext>
                </a:extLst>
              </a:tr>
            </a:tbl>
          </a:graphicData>
        </a:graphic>
      </p:graphicFrame>
      <p:graphicFrame>
        <p:nvGraphicFramePr>
          <p:cNvPr id="11" name="Table 10">
            <a:extLst>
              <a:ext uri="{FF2B5EF4-FFF2-40B4-BE49-F238E27FC236}">
                <a16:creationId xmlns:a16="http://schemas.microsoft.com/office/drawing/2014/main" id="{9BD9B3ED-8B84-4A70-9334-94C5D10F004C}"/>
              </a:ext>
            </a:extLst>
          </p:cNvPr>
          <p:cNvGraphicFramePr>
            <a:graphicFrameLocks noGrp="1"/>
          </p:cNvGraphicFramePr>
          <p:nvPr>
            <p:extLst>
              <p:ext uri="{D42A27DB-BD31-4B8C-83A1-F6EECF244321}">
                <p14:modId xmlns:p14="http://schemas.microsoft.com/office/powerpoint/2010/main" val="1854301427"/>
              </p:ext>
            </p:extLst>
          </p:nvPr>
        </p:nvGraphicFramePr>
        <p:xfrm>
          <a:off x="16830084" y="15406354"/>
          <a:ext cx="9143593" cy="3302060"/>
        </p:xfrm>
        <a:graphic>
          <a:graphicData uri="http://schemas.openxmlformats.org/drawingml/2006/table">
            <a:tbl>
              <a:tblPr firstRow="1" firstCol="1" bandRow="1">
                <a:tableStyleId>{616DA210-FB5B-4158-B5E0-FEB733F419BA}</a:tableStyleId>
              </a:tblPr>
              <a:tblGrid>
                <a:gridCol w="2057309">
                  <a:extLst>
                    <a:ext uri="{9D8B030D-6E8A-4147-A177-3AD203B41FA5}">
                      <a16:colId xmlns:a16="http://schemas.microsoft.com/office/drawing/2014/main" val="3530734388"/>
                    </a:ext>
                  </a:extLst>
                </a:gridCol>
                <a:gridCol w="3004323">
                  <a:extLst>
                    <a:ext uri="{9D8B030D-6E8A-4147-A177-3AD203B41FA5}">
                      <a16:colId xmlns:a16="http://schemas.microsoft.com/office/drawing/2014/main" val="453985822"/>
                    </a:ext>
                  </a:extLst>
                </a:gridCol>
                <a:gridCol w="4081961">
                  <a:extLst>
                    <a:ext uri="{9D8B030D-6E8A-4147-A177-3AD203B41FA5}">
                      <a16:colId xmlns:a16="http://schemas.microsoft.com/office/drawing/2014/main" val="2292770852"/>
                    </a:ext>
                  </a:extLst>
                </a:gridCol>
              </a:tblGrid>
              <a:tr h="1003823">
                <a:tc>
                  <a:txBody>
                    <a:bodyPr/>
                    <a:lstStyle/>
                    <a:p>
                      <a:pPr algn="l" rtl="0" fontAlgn="ctr"/>
                      <a:r>
                        <a:rPr lang="en-US" sz="1800" u="none" strike="noStrike" dirty="0">
                          <a:effectLst/>
                          <a:latin typeface="Arial" panose="020B0604020202020204" pitchFamily="34" charset="0"/>
                          <a:cs typeface="Arial" panose="020B0604020202020204" pitchFamily="34" charset="0"/>
                        </a:rPr>
                        <a:t>  </a:t>
                      </a:r>
                      <a:endParaRPr lang="en-US" sz="1800" b="1" i="0" u="none" strike="noStrike" dirty="0">
                        <a:solidFill>
                          <a:srgbClr val="FFFFFF"/>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800" u="none" strike="noStrike" dirty="0">
                          <a:effectLst/>
                          <a:latin typeface="Arial" panose="020B0604020202020204" pitchFamily="34" charset="0"/>
                          <a:cs typeface="Arial" panose="020B0604020202020204" pitchFamily="34" charset="0"/>
                        </a:rPr>
                        <a:t>NB exposed to EFV during the whole pregnancy</a:t>
                      </a:r>
                      <a:endParaRPr lang="en-US" sz="1800" b="1" i="0" u="none" strike="noStrike" dirty="0">
                        <a:solidFill>
                          <a:srgbClr val="FFFFFF"/>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800" u="none" strike="noStrike" dirty="0">
                          <a:effectLst/>
                          <a:latin typeface="Arial" panose="020B0604020202020204" pitchFamily="34" charset="0"/>
                          <a:cs typeface="Arial" panose="020B0604020202020204" pitchFamily="34" charset="0"/>
                        </a:rPr>
                        <a:t>NB exposed to EFV with ART scheme changed during pregnancy</a:t>
                      </a:r>
                      <a:endParaRPr lang="en-US" sz="1800" b="1" i="0" u="none" strike="noStrike" dirty="0">
                        <a:solidFill>
                          <a:srgbClr val="FFFFFF"/>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0152120"/>
                  </a:ext>
                </a:extLst>
              </a:tr>
              <a:tr h="601076">
                <a:tc>
                  <a:txBody>
                    <a:bodyPr/>
                    <a:lstStyle/>
                    <a:p>
                      <a:pPr algn="ctr" rtl="0" fontAlgn="ctr"/>
                      <a:r>
                        <a:rPr lang="en-US" sz="1800" u="none" strike="noStrike" dirty="0">
                          <a:effectLst/>
                          <a:latin typeface="Arial" panose="020B0604020202020204" pitchFamily="34" charset="0"/>
                          <a:cs typeface="Arial" panose="020B0604020202020204" pitchFamily="34" charset="0"/>
                        </a:rPr>
                        <a:t>Average birth weight</a:t>
                      </a:r>
                      <a:endParaRPr lang="en-US" sz="1800" b="1" i="0" u="none" strike="noStrike" dirty="0">
                        <a:solidFill>
                          <a:srgbClr val="FFFFFF"/>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rtl="0" fontAlgn="ctr"/>
                      <a:r>
                        <a:rPr lang="en-US" sz="1800" u="none" strike="noStrike">
                          <a:effectLst/>
                          <a:latin typeface="Arial" panose="020B0604020202020204" pitchFamily="34" charset="0"/>
                          <a:cs typeface="Arial" panose="020B0604020202020204" pitchFamily="34" charset="0"/>
                        </a:rPr>
                        <a:t>2695,6 ± 763,4</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rtl="0" fontAlgn="ctr"/>
                      <a:r>
                        <a:rPr lang="en-US" sz="1800" u="none" strike="noStrike">
                          <a:effectLst/>
                          <a:latin typeface="Arial" panose="020B0604020202020204" pitchFamily="34" charset="0"/>
                          <a:cs typeface="Arial" panose="020B0604020202020204" pitchFamily="34" charset="0"/>
                        </a:rPr>
                        <a:t>2667,4 ± 653,4</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56012814"/>
                  </a:ext>
                </a:extLst>
              </a:tr>
              <a:tr h="541095">
                <a:tc>
                  <a:txBody>
                    <a:bodyPr/>
                    <a:lstStyle/>
                    <a:p>
                      <a:pPr algn="ctr" rtl="0" fontAlgn="ctr"/>
                      <a:r>
                        <a:rPr lang="en-US" sz="1800" u="none" strike="noStrike" dirty="0">
                          <a:effectLst/>
                          <a:latin typeface="Arial" panose="020B0604020202020204" pitchFamily="34" charset="0"/>
                          <a:cs typeface="Arial" panose="020B0604020202020204" pitchFamily="34" charset="0"/>
                        </a:rPr>
                        <a:t>APGAR 5'</a:t>
                      </a:r>
                      <a:endParaRPr lang="en-US" sz="1800" b="1" i="0" u="none" strike="noStrike" dirty="0">
                        <a:solidFill>
                          <a:srgbClr val="FFFFFF"/>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sz="1800" u="none" strike="noStrike" dirty="0">
                          <a:effectLst/>
                          <a:latin typeface="Arial" panose="020B0604020202020204" pitchFamily="34" charset="0"/>
                          <a:cs typeface="Arial" panose="020B0604020202020204" pitchFamily="34" charset="0"/>
                        </a:rPr>
                        <a:t>9,3 ± 1,6</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sz="1800" u="none" strike="noStrike">
                          <a:effectLst/>
                          <a:latin typeface="Arial" panose="020B0604020202020204" pitchFamily="34" charset="0"/>
                          <a:cs typeface="Arial" panose="020B0604020202020204" pitchFamily="34" charset="0"/>
                        </a:rPr>
                        <a:t>9,7 ± 0,6</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25876335"/>
                  </a:ext>
                </a:extLst>
              </a:tr>
              <a:tr h="541095">
                <a:tc>
                  <a:txBody>
                    <a:bodyPr/>
                    <a:lstStyle/>
                    <a:p>
                      <a:pPr algn="ctr" rtl="0" fontAlgn="ctr"/>
                      <a:r>
                        <a:rPr lang="en-US" sz="1800" u="none" strike="noStrike" dirty="0">
                          <a:effectLst/>
                          <a:latin typeface="Arial" panose="020B0604020202020204" pitchFamily="34" charset="0"/>
                          <a:cs typeface="Arial" panose="020B0604020202020204" pitchFamily="34" charset="0"/>
                        </a:rPr>
                        <a:t>Average Capurro score</a:t>
                      </a:r>
                      <a:endParaRPr lang="en-US" sz="1800" b="1" i="0" u="none" strike="noStrike" dirty="0">
                        <a:solidFill>
                          <a:srgbClr val="FFFFFF"/>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sz="1800" u="none" strike="noStrike" dirty="0">
                          <a:effectLst/>
                          <a:latin typeface="Arial" panose="020B0604020202020204" pitchFamily="34" charset="0"/>
                          <a:cs typeface="Arial" panose="020B0604020202020204" pitchFamily="34" charset="0"/>
                        </a:rPr>
                        <a:t>37,8 ± 2,2</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sz="1800" u="none" strike="noStrike">
                          <a:effectLst/>
                          <a:latin typeface="Arial" panose="020B0604020202020204" pitchFamily="34" charset="0"/>
                          <a:cs typeface="Arial" panose="020B0604020202020204" pitchFamily="34" charset="0"/>
                        </a:rPr>
                        <a:t>37,8 ± 2,1</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24917368"/>
                  </a:ext>
                </a:extLst>
              </a:tr>
              <a:tr h="601076">
                <a:tc>
                  <a:txBody>
                    <a:bodyPr/>
                    <a:lstStyle/>
                    <a:p>
                      <a:pPr algn="ctr" rtl="0" fontAlgn="ctr"/>
                      <a:r>
                        <a:rPr lang="en-US" sz="1800" u="none" strike="noStrike" dirty="0">
                          <a:effectLst/>
                          <a:latin typeface="Arial" panose="020B0604020202020204" pitchFamily="34" charset="0"/>
                          <a:cs typeface="Arial" panose="020B0604020202020204" pitchFamily="34" charset="0"/>
                        </a:rPr>
                        <a:t>Profilatic AZT intrapartum</a:t>
                      </a:r>
                      <a:endParaRPr lang="en-US" sz="1800" b="1" i="0" u="none" strike="noStrike" dirty="0">
                        <a:solidFill>
                          <a:srgbClr val="FFFFFF"/>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sz="1800" u="none" strike="noStrike" dirty="0">
                          <a:effectLst/>
                          <a:latin typeface="Arial" panose="020B0604020202020204" pitchFamily="34" charset="0"/>
                          <a:cs typeface="Arial" panose="020B0604020202020204" pitchFamily="34" charset="0"/>
                        </a:rPr>
                        <a:t>18%</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rtl="0" fontAlgn="ctr"/>
                      <a:r>
                        <a:rPr lang="en-US" sz="1800" u="none" strike="noStrike" dirty="0">
                          <a:effectLst/>
                          <a:latin typeface="Arial" panose="020B0604020202020204" pitchFamily="34" charset="0"/>
                          <a:cs typeface="Arial" panose="020B0604020202020204" pitchFamily="34" charset="0"/>
                        </a:rPr>
                        <a:t>18,30%</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65149760"/>
                  </a:ext>
                </a:extLst>
              </a:tr>
            </a:tbl>
          </a:graphicData>
        </a:graphic>
      </p:graphicFrame>
      <p:pic>
        <p:nvPicPr>
          <p:cNvPr id="3" name="Part 2">
            <a:hlinkClick r:id="" action="ppaction://media"/>
            <a:extLst>
              <a:ext uri="{FF2B5EF4-FFF2-40B4-BE49-F238E27FC236}">
                <a16:creationId xmlns:a16="http://schemas.microsoft.com/office/drawing/2014/main" id="{5EFCD612-00F0-4D64-B77C-2CA96503C723}"/>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92877" y="14253618"/>
            <a:ext cx="1506666" cy="1506666"/>
          </a:xfrm>
          <a:prstGeom prst="rect">
            <a:avLst/>
          </a:prstGeom>
        </p:spPr>
      </p:pic>
      <p:sp>
        <p:nvSpPr>
          <p:cNvPr id="4" name="CaixaDeTexto 3">
            <a:extLst>
              <a:ext uri="{FF2B5EF4-FFF2-40B4-BE49-F238E27FC236}">
                <a16:creationId xmlns:a16="http://schemas.microsoft.com/office/drawing/2014/main" id="{A7C7D713-8724-41CD-93C7-1B57F7A8E6CA}"/>
              </a:ext>
            </a:extLst>
          </p:cNvPr>
          <p:cNvSpPr txBox="1"/>
          <p:nvPr/>
        </p:nvSpPr>
        <p:spPr>
          <a:xfrm>
            <a:off x="2957915" y="27156359"/>
            <a:ext cx="3801105" cy="369332"/>
          </a:xfrm>
          <a:prstGeom prst="rect">
            <a:avLst/>
          </a:prstGeom>
          <a:noFill/>
        </p:spPr>
        <p:txBody>
          <a:bodyPr wrap="none" rtlCol="0">
            <a:spAutoFit/>
          </a:bodyPr>
          <a:lstStyle/>
          <a:p>
            <a:r>
              <a:rPr lang="pt-BR" dirty="0">
                <a:latin typeface="Arial" panose="020B0604020202020204" pitchFamily="34" charset="0"/>
                <a:cs typeface="Arial" panose="020B0604020202020204" pitchFamily="34" charset="0"/>
              </a:rPr>
              <a:t>Table 1. Maternal backgorund data.</a:t>
            </a:r>
          </a:p>
        </p:txBody>
      </p:sp>
      <p:sp>
        <p:nvSpPr>
          <p:cNvPr id="8" name="CaixaDeTexto 7">
            <a:extLst>
              <a:ext uri="{FF2B5EF4-FFF2-40B4-BE49-F238E27FC236}">
                <a16:creationId xmlns:a16="http://schemas.microsoft.com/office/drawing/2014/main" id="{1ADCCA3C-DE7E-45E5-B3D4-1B65029C12A4}"/>
              </a:ext>
            </a:extLst>
          </p:cNvPr>
          <p:cNvSpPr txBox="1"/>
          <p:nvPr/>
        </p:nvSpPr>
        <p:spPr>
          <a:xfrm>
            <a:off x="16855484" y="18959167"/>
            <a:ext cx="3506153" cy="369332"/>
          </a:xfrm>
          <a:prstGeom prst="rect">
            <a:avLst/>
          </a:prstGeom>
          <a:noFill/>
        </p:spPr>
        <p:txBody>
          <a:bodyPr wrap="none" rtlCol="0">
            <a:spAutoFit/>
          </a:bodyPr>
          <a:lstStyle/>
          <a:p>
            <a:r>
              <a:rPr lang="pt-BR" dirty="0">
                <a:latin typeface="Arial" panose="020B0604020202020204" pitchFamily="34" charset="0"/>
                <a:cs typeface="Arial" panose="020B0604020202020204" pitchFamily="34" charset="0"/>
              </a:rPr>
              <a:t>Table 2. Newborn perinatal data.</a:t>
            </a:r>
          </a:p>
        </p:txBody>
      </p:sp>
      <p:pic>
        <p:nvPicPr>
          <p:cNvPr id="16" name="part 1 new">
            <a:hlinkClick r:id="" action="ppaction://media"/>
            <a:extLst>
              <a:ext uri="{FF2B5EF4-FFF2-40B4-BE49-F238E27FC236}">
                <a16:creationId xmlns:a16="http://schemas.microsoft.com/office/drawing/2014/main" id="{653662E8-D02D-4151-B0E6-F1433B3D47FA}"/>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857810" y="7216772"/>
            <a:ext cx="1506667" cy="1506667"/>
          </a:xfrm>
          <a:prstGeom prst="rect">
            <a:avLst/>
          </a:prstGeom>
        </p:spPr>
      </p:pic>
    </p:spTree>
    <p:extLst>
      <p:ext uri="{BB962C8B-B14F-4D97-AF65-F5344CB8AC3E}">
        <p14:creationId xmlns:p14="http://schemas.microsoft.com/office/powerpoint/2010/main" val="112511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2600" fill="hold"/>
                                        <p:tgtEl>
                                          <p:spTgt spid="16"/>
                                        </p:tgtEl>
                                      </p:cBhvr>
                                    </p:cmd>
                                  </p:childTnLst>
                                </p:cTn>
                              </p:par>
                            </p:childTnLst>
                          </p:cTn>
                        </p:par>
                        <p:par>
                          <p:cTn id="7" fill="hold">
                            <p:stCondLst>
                              <p:cond delay="162600"/>
                            </p:stCondLst>
                            <p:childTnLst>
                              <p:par>
                                <p:cTn id="8" presetID="1" presetClass="mediacall" presetSubtype="0" fill="hold" nodeType="afterEffect">
                                  <p:stCondLst>
                                    <p:cond delay="0"/>
                                  </p:stCondLst>
                                  <p:childTnLst>
                                    <p:cmd type="call" cmd="playFrom(0.0)">
                                      <p:cBhvr>
                                        <p:cTn id="9" dur="12770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16"/>
                </p:tgtEl>
              </p:cMediaNode>
            </p:audio>
            <p:audio>
              <p:cMediaNode vol="80000" showWhenStopped="0">
                <p:cTn id="11"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1192</Words>
  <Application>Microsoft Office PowerPoint</Application>
  <PresentationFormat>Personalizar</PresentationFormat>
  <Paragraphs>135</Paragraphs>
  <Slides>1</Slides>
  <Notes>0</Notes>
  <HiddenSlides>0</HiddenSlides>
  <MMClips>2</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vt:i4>
      </vt:variant>
    </vt:vector>
  </HeadingPairs>
  <TitlesOfParts>
    <vt:vector size="6" baseType="lpstr">
      <vt:lpstr>Arial</vt:lpstr>
      <vt:lpstr>Calibri</vt:lpstr>
      <vt:lpstr>Calibri Light</vt:lpstr>
      <vt:lpstr>Century Gothic</vt:lpstr>
      <vt:lpstr>Office Theme</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helena barbi</cp:lastModifiedBy>
  <cp:revision>64</cp:revision>
  <dcterms:created xsi:type="dcterms:W3CDTF">2016-06-23T11:49:10Z</dcterms:created>
  <dcterms:modified xsi:type="dcterms:W3CDTF">2020-06-29T15:35:26Z</dcterms:modified>
</cp:coreProperties>
</file>